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 id="2147483660" r:id="rId3"/>
  </p:sldMasterIdLst>
  <p:notesMasterIdLst>
    <p:notesMasterId r:id="rId50"/>
  </p:notesMasterIdLst>
  <p:handoutMasterIdLst>
    <p:handoutMasterId r:id="rId51"/>
  </p:handoutMasterIdLst>
  <p:sldIdLst>
    <p:sldId id="256" r:id="rId4"/>
    <p:sldId id="258" r:id="rId5"/>
    <p:sldId id="259" r:id="rId6"/>
    <p:sldId id="257" r:id="rId7"/>
    <p:sldId id="265" r:id="rId8"/>
    <p:sldId id="266" r:id="rId9"/>
    <p:sldId id="267" r:id="rId10"/>
    <p:sldId id="268" r:id="rId11"/>
    <p:sldId id="271" r:id="rId12"/>
    <p:sldId id="270" r:id="rId13"/>
    <p:sldId id="272" r:id="rId14"/>
    <p:sldId id="273" r:id="rId15"/>
    <p:sldId id="279" r:id="rId16"/>
    <p:sldId id="280" r:id="rId17"/>
    <p:sldId id="274" r:id="rId18"/>
    <p:sldId id="275" r:id="rId19"/>
    <p:sldId id="276" r:id="rId20"/>
    <p:sldId id="277" r:id="rId21"/>
    <p:sldId id="281" r:id="rId22"/>
    <p:sldId id="283" r:id="rId23"/>
    <p:sldId id="284" r:id="rId24"/>
    <p:sldId id="285" r:id="rId25"/>
    <p:sldId id="286" r:id="rId26"/>
    <p:sldId id="287" r:id="rId27"/>
    <p:sldId id="288" r:id="rId28"/>
    <p:sldId id="289" r:id="rId29"/>
    <p:sldId id="290" r:id="rId30"/>
    <p:sldId id="282" r:id="rId31"/>
    <p:sldId id="291" r:id="rId32"/>
    <p:sldId id="292" r:id="rId33"/>
    <p:sldId id="294" r:id="rId34"/>
    <p:sldId id="293" r:id="rId35"/>
    <p:sldId id="295" r:id="rId36"/>
    <p:sldId id="296" r:id="rId37"/>
    <p:sldId id="297" r:id="rId38"/>
    <p:sldId id="298" r:id="rId39"/>
    <p:sldId id="299" r:id="rId40"/>
    <p:sldId id="301" r:id="rId41"/>
    <p:sldId id="300" r:id="rId42"/>
    <p:sldId id="302" r:id="rId43"/>
    <p:sldId id="304" r:id="rId44"/>
    <p:sldId id="303" r:id="rId45"/>
    <p:sldId id="309" r:id="rId46"/>
    <p:sldId id="310" r:id="rId47"/>
    <p:sldId id="307" r:id="rId48"/>
    <p:sldId id="30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ADDB"/>
    <a:srgbClr val="37ADDC"/>
    <a:srgbClr val="02375D"/>
    <a:srgbClr val="1E384B"/>
    <a:srgbClr val="B9D26A"/>
    <a:srgbClr val="000000"/>
    <a:srgbClr val="1A7396"/>
    <a:srgbClr val="DBE8B2"/>
    <a:srgbClr val="0B4D76"/>
    <a:srgbClr val="3A6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5" autoAdjust="0"/>
    <p:restoredTop sz="94634" autoAdjust="0"/>
  </p:normalViewPr>
  <p:slideViewPr>
    <p:cSldViewPr snapToGrid="0">
      <p:cViewPr varScale="1">
        <p:scale>
          <a:sx n="108" d="100"/>
          <a:sy n="108" d="100"/>
        </p:scale>
        <p:origin x="762" y="1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Lst>
  </p:outlineViewPr>
  <p:notesTextViewPr>
    <p:cViewPr>
      <p:scale>
        <a:sx n="3" d="2"/>
        <a:sy n="3" d="2"/>
      </p:scale>
      <p:origin x="0" y="0"/>
    </p:cViewPr>
  </p:notesTextViewPr>
  <p:notesViewPr>
    <p:cSldViewPr snapToGrid="0">
      <p:cViewPr>
        <p:scale>
          <a:sx n="1" d="2"/>
          <a:sy n="1" d="2"/>
        </p:scale>
        <p:origin x="4632" y="14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D85913-A1B4-4BBC-AEA5-DE2B7FCDFB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2B9AD5E-AF42-4D07-9C20-E078BFE6CB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69A75-6DFA-424F-8ED4-66DA6D4B978F}" type="datetimeFigureOut">
              <a:rPr lang="en-US" smtClean="0"/>
              <a:t>5/13/2022</a:t>
            </a:fld>
            <a:endParaRPr lang="en-US"/>
          </a:p>
        </p:txBody>
      </p:sp>
      <p:sp>
        <p:nvSpPr>
          <p:cNvPr id="4" name="Footer Placeholder 3">
            <a:extLst>
              <a:ext uri="{FF2B5EF4-FFF2-40B4-BE49-F238E27FC236}">
                <a16:creationId xmlns:a16="http://schemas.microsoft.com/office/drawing/2014/main" id="{FDF7B513-5F0A-46BB-9D10-629470176A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1C5E67-C01A-4060-B615-3598F33B58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44FF-C062-45DD-B70D-76A57C371D09}" type="slidenum">
              <a:rPr lang="en-US" smtClean="0"/>
              <a:t>‹#›</a:t>
            </a:fld>
            <a:endParaRPr lang="en-US"/>
          </a:p>
        </p:txBody>
      </p:sp>
    </p:spTree>
    <p:extLst>
      <p:ext uri="{BB962C8B-B14F-4D97-AF65-F5344CB8AC3E}">
        <p14:creationId xmlns:p14="http://schemas.microsoft.com/office/powerpoint/2010/main" val="3070945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30F17-0115-420D-AED2-B38E2D4554E6}" type="datetimeFigureOut">
              <a:rPr lang="en-US" smtClean="0"/>
              <a:t>5/13/2022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AAB61-580B-441B-8F76-6C1FEC40BB6C}" type="slidenum">
              <a:rPr lang="en-US" smtClean="0"/>
              <a:t>‹#›</a:t>
            </a:fld>
            <a:endParaRPr lang="en-US"/>
          </a:p>
        </p:txBody>
      </p:sp>
    </p:spTree>
    <p:extLst>
      <p:ext uri="{BB962C8B-B14F-4D97-AF65-F5344CB8AC3E}">
        <p14:creationId xmlns:p14="http://schemas.microsoft.com/office/powerpoint/2010/main" val="305767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a:t>
            </a:fld>
            <a:endParaRPr lang="en-US"/>
          </a:p>
        </p:txBody>
      </p:sp>
    </p:spTree>
    <p:extLst>
      <p:ext uri="{BB962C8B-B14F-4D97-AF65-F5344CB8AC3E}">
        <p14:creationId xmlns:p14="http://schemas.microsoft.com/office/powerpoint/2010/main" val="853339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42</a:t>
            </a:fld>
            <a:endParaRPr lang="en-US"/>
          </a:p>
        </p:txBody>
      </p:sp>
    </p:spTree>
    <p:extLst>
      <p:ext uri="{BB962C8B-B14F-4D97-AF65-F5344CB8AC3E}">
        <p14:creationId xmlns:p14="http://schemas.microsoft.com/office/powerpoint/2010/main" val="1690498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43</a:t>
            </a:fld>
            <a:endParaRPr lang="en-US"/>
          </a:p>
        </p:txBody>
      </p:sp>
    </p:spTree>
    <p:extLst>
      <p:ext uri="{BB962C8B-B14F-4D97-AF65-F5344CB8AC3E}">
        <p14:creationId xmlns:p14="http://schemas.microsoft.com/office/powerpoint/2010/main" val="2021302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44</a:t>
            </a:fld>
            <a:endParaRPr lang="en-US"/>
          </a:p>
        </p:txBody>
      </p:sp>
    </p:spTree>
    <p:extLst>
      <p:ext uri="{BB962C8B-B14F-4D97-AF65-F5344CB8AC3E}">
        <p14:creationId xmlns:p14="http://schemas.microsoft.com/office/powerpoint/2010/main" val="320255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45</a:t>
            </a:fld>
            <a:endParaRPr lang="en-US"/>
          </a:p>
        </p:txBody>
      </p:sp>
    </p:spTree>
    <p:extLst>
      <p:ext uri="{BB962C8B-B14F-4D97-AF65-F5344CB8AC3E}">
        <p14:creationId xmlns:p14="http://schemas.microsoft.com/office/powerpoint/2010/main" val="607977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46</a:t>
            </a:fld>
            <a:endParaRPr lang="en-US"/>
          </a:p>
        </p:txBody>
      </p:sp>
    </p:spTree>
    <p:extLst>
      <p:ext uri="{BB962C8B-B14F-4D97-AF65-F5344CB8AC3E}">
        <p14:creationId xmlns:p14="http://schemas.microsoft.com/office/powerpoint/2010/main" val="17526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5</a:t>
            </a:fld>
            <a:endParaRPr lang="en-US"/>
          </a:p>
        </p:txBody>
      </p:sp>
    </p:spTree>
    <p:extLst>
      <p:ext uri="{BB962C8B-B14F-4D97-AF65-F5344CB8AC3E}">
        <p14:creationId xmlns:p14="http://schemas.microsoft.com/office/powerpoint/2010/main" val="359625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7</a:t>
            </a:fld>
            <a:endParaRPr lang="en-US"/>
          </a:p>
        </p:txBody>
      </p:sp>
    </p:spTree>
    <p:extLst>
      <p:ext uri="{BB962C8B-B14F-4D97-AF65-F5344CB8AC3E}">
        <p14:creationId xmlns:p14="http://schemas.microsoft.com/office/powerpoint/2010/main" val="3906815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8</a:t>
            </a:fld>
            <a:endParaRPr lang="en-US"/>
          </a:p>
        </p:txBody>
      </p:sp>
    </p:spTree>
    <p:extLst>
      <p:ext uri="{BB962C8B-B14F-4D97-AF65-F5344CB8AC3E}">
        <p14:creationId xmlns:p14="http://schemas.microsoft.com/office/powerpoint/2010/main" val="577376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22</a:t>
            </a:fld>
            <a:endParaRPr lang="en-US"/>
          </a:p>
        </p:txBody>
      </p:sp>
    </p:spTree>
    <p:extLst>
      <p:ext uri="{BB962C8B-B14F-4D97-AF65-F5344CB8AC3E}">
        <p14:creationId xmlns:p14="http://schemas.microsoft.com/office/powerpoint/2010/main" val="179280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26</a:t>
            </a:fld>
            <a:endParaRPr lang="en-US"/>
          </a:p>
        </p:txBody>
      </p:sp>
    </p:spTree>
    <p:extLst>
      <p:ext uri="{BB962C8B-B14F-4D97-AF65-F5344CB8AC3E}">
        <p14:creationId xmlns:p14="http://schemas.microsoft.com/office/powerpoint/2010/main" val="336454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32</a:t>
            </a:fld>
            <a:endParaRPr lang="en-US"/>
          </a:p>
        </p:txBody>
      </p:sp>
    </p:spTree>
    <p:extLst>
      <p:ext uri="{BB962C8B-B14F-4D97-AF65-F5344CB8AC3E}">
        <p14:creationId xmlns:p14="http://schemas.microsoft.com/office/powerpoint/2010/main" val="2030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36</a:t>
            </a:fld>
            <a:endParaRPr lang="en-US"/>
          </a:p>
        </p:txBody>
      </p:sp>
    </p:spTree>
    <p:extLst>
      <p:ext uri="{BB962C8B-B14F-4D97-AF65-F5344CB8AC3E}">
        <p14:creationId xmlns:p14="http://schemas.microsoft.com/office/powerpoint/2010/main" val="1442661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AAB61-580B-441B-8F76-6C1FEC40BB6C}" type="slidenum">
              <a:rPr lang="en-US" smtClean="0"/>
              <a:t>41</a:t>
            </a:fld>
            <a:endParaRPr lang="en-US"/>
          </a:p>
        </p:txBody>
      </p:sp>
    </p:spTree>
    <p:extLst>
      <p:ext uri="{BB962C8B-B14F-4D97-AF65-F5344CB8AC3E}">
        <p14:creationId xmlns:p14="http://schemas.microsoft.com/office/powerpoint/2010/main" val="249174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A221D5-E911-4D92-AAAF-C90056513AC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9D6BCD-5B46-4BD8-94E9-208F83F32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CDD50-E127-4EEC-BA01-60B46CFE3C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48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0C07-64B6-43D2-8913-9F1469953A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4C023-2CE0-421D-8C61-76FC20D7CC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EF761-1AFC-4598-953D-9006E8BD5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FB0B19-7AA8-45D6-BAE4-F67F78FE442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8F1A1D3-4848-4535-BBE2-CBC5E4042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B2C56F-1A19-4135-A4D9-90266DDB785E}"/>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702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15F3-E9A7-4740-8DD6-A533692CCF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DC930-143F-4DBC-B3D1-6C1DBA03C3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71140-D511-4158-B6E1-1BDAA1B1C8F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FDCDFA-9392-482F-92DB-1C7CB2EB7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5E1AB-235A-4194-89FF-FAD839523949}"/>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25414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3C09D-ACDF-47D3-A30D-B0DA26DBA4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74DDDA-793E-4B57-A036-D0DF342A16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87689-CCC9-4AC5-8BEE-A997C635A8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76EB1F5-10E1-48B0-9DB5-97825521F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38390C-F556-403A-BA73-4EED65D4E896}"/>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706090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BA9E-E2AA-4986-BB76-7BF904E7E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839A0-47D2-4766-8EBF-216588945B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1EB37-F92E-4A25-908C-FF76D0A73CAD}"/>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06EDEDA1-B5DC-4FB0-84A6-B44498F58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98479-31A4-4B83-94BE-E4AEF0B0A24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27116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F09D-C3D7-457D-BD2D-3AE19F8BA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9466F9-65DA-4ECE-9B1F-E4B10EE05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F664-1F03-4D1E-9603-E579374B6A18}"/>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CB861095-15ED-4817-BE8C-DF3B0EB63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77C625-7AFB-490B-9B11-7F3AB9B4F20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3176071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A8AA-EC1E-415A-8A65-458821C7DE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28195-7E54-4078-A2BC-60F144D81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F41323-9F87-47D4-829A-E9AD29738E3C}"/>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9D1EB8A8-5EBC-4980-A086-5C8405A7D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E487-6043-478B-8796-B7871DF832FB}"/>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062996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A8D9-ADA1-4053-B0CB-F9A34E593D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283853-B324-40A1-95AA-355EE25B4C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006578-5006-4443-9A12-495685B46A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5AEF31-5A97-48B9-9840-50CB7B238177}"/>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CFC1A8EC-2761-48A7-88EE-4DB7314EC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C0AC8-17C6-40D3-881B-FA2D32C6287C}"/>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464914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1482-F8CA-464C-9857-C34F5FC405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74721-9DD3-411F-996F-9B829C2338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0AEB1F-7F0C-40F4-A8D4-EC028B2E3C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F116B-1694-486B-A981-71FAA63598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30728-D84A-4C01-9429-06A87B952F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39F57B-F7D1-47E7-AA38-B0100B71B38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8" name="Footer Placeholder 7">
            <a:extLst>
              <a:ext uri="{FF2B5EF4-FFF2-40B4-BE49-F238E27FC236}">
                <a16:creationId xmlns:a16="http://schemas.microsoft.com/office/drawing/2014/main" id="{FEEF1E66-23E0-42C7-9C7D-355C3E8F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D1DB66-2F62-4A26-BF90-0E000ECBC376}"/>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7842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29A4-FE1B-4B98-B086-B65FB82A9D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084F99-56D9-4269-B7A3-7CFEAECC6A1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4" name="Footer Placeholder 3">
            <a:extLst>
              <a:ext uri="{FF2B5EF4-FFF2-40B4-BE49-F238E27FC236}">
                <a16:creationId xmlns:a16="http://schemas.microsoft.com/office/drawing/2014/main" id="{FBB08A56-258B-4C8D-903A-0BA19D4CE7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3CD37-29FB-4421-8CA8-F069CB427935}"/>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69584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9F3695-3102-4CCF-94E9-3E80CF4E53F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3" name="Footer Placeholder 2">
            <a:extLst>
              <a:ext uri="{FF2B5EF4-FFF2-40B4-BE49-F238E27FC236}">
                <a16:creationId xmlns:a16="http://schemas.microsoft.com/office/drawing/2014/main" id="{16AA7BC9-66B6-45A7-9C75-463CD75C0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7DF7E8-35A6-40F3-A1A2-7FE453404709}"/>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52829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4C641789-40AD-4993-A4B3-2B2414FE2BA5}"/>
              </a:ext>
            </a:extLst>
          </p:cNvPr>
          <p:cNvSpPr>
            <a:spLocks noGrp="1"/>
          </p:cNvSpPr>
          <p:nvPr>
            <p:ph type="pic" sz="quarter" idx="14"/>
          </p:nvPr>
        </p:nvSpPr>
        <p:spPr>
          <a:xfrm>
            <a:off x="152980" y="1327173"/>
            <a:ext cx="6217920" cy="4613490"/>
          </a:xfrm>
        </p:spPr>
        <p:txBody>
          <a:bodyPr/>
          <a:lstStyle/>
          <a:p>
            <a:endParaRPr lang="en-US" dirty="0"/>
          </a:p>
        </p:txBody>
      </p:sp>
      <p:sp>
        <p:nvSpPr>
          <p:cNvPr id="2" name="Title 1">
            <a:extLst>
              <a:ext uri="{FF2B5EF4-FFF2-40B4-BE49-F238E27FC236}">
                <a16:creationId xmlns:a16="http://schemas.microsoft.com/office/drawing/2014/main" id="{26EEBDB8-BE64-4CF3-A889-E6D2D4CD4160}"/>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cxnSp>
        <p:nvCxnSpPr>
          <p:cNvPr id="8" name="Straight Connector 7">
            <a:extLst>
              <a:ext uri="{FF2B5EF4-FFF2-40B4-BE49-F238E27FC236}">
                <a16:creationId xmlns:a16="http://schemas.microsoft.com/office/drawing/2014/main" id="{40183672-E3B4-46A2-AA76-85BC1692FB25}"/>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76E87D5-A59C-4CCB-876A-AB8E3A9365DE}"/>
              </a:ext>
            </a:extLst>
          </p:cNvPr>
          <p:cNvSpPr/>
          <p:nvPr userDrawn="1"/>
        </p:nvSpPr>
        <p:spPr>
          <a:xfrm>
            <a:off x="0" y="6519276"/>
            <a:ext cx="12192000" cy="363421"/>
          </a:xfrm>
          <a:prstGeom prst="rect">
            <a:avLst/>
          </a:prstGeom>
          <a:solidFill>
            <a:srgbClr val="37A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A522F4-BAFE-4E16-9951-7C694312520A}"/>
              </a:ext>
            </a:extLst>
          </p:cNvPr>
          <p:cNvSpPr txBox="1"/>
          <p:nvPr userDrawn="1"/>
        </p:nvSpPr>
        <p:spPr>
          <a:xfrm>
            <a:off x="0" y="6531709"/>
            <a:ext cx="7548282"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 Federal Reserve Banks</a:t>
            </a:r>
          </a:p>
        </p:txBody>
      </p:sp>
      <p:sp>
        <p:nvSpPr>
          <p:cNvPr id="15" name="TextBox 14">
            <a:extLst>
              <a:ext uri="{FF2B5EF4-FFF2-40B4-BE49-F238E27FC236}">
                <a16:creationId xmlns:a16="http://schemas.microsoft.com/office/drawing/2014/main" id="{B8AD8135-8A61-4DA6-A206-7C2DAF2D2101}"/>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5" name="Rectangle 4">
            <a:extLst>
              <a:ext uri="{FF2B5EF4-FFF2-40B4-BE49-F238E27FC236}">
                <a16:creationId xmlns:a16="http://schemas.microsoft.com/office/drawing/2014/main" id="{1E8B0F7E-75F1-4C5D-989F-4C07EF95185E}"/>
              </a:ext>
            </a:extLst>
          </p:cNvPr>
          <p:cNvSpPr/>
          <p:nvPr userDrawn="1"/>
        </p:nvSpPr>
        <p:spPr>
          <a:xfrm>
            <a:off x="8977745" y="846825"/>
            <a:ext cx="3214255" cy="14807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descr="Icon&#10;&#10;Description automatically generated with medium confidence">
            <a:extLst>
              <a:ext uri="{FF2B5EF4-FFF2-40B4-BE49-F238E27FC236}">
                <a16:creationId xmlns:a16="http://schemas.microsoft.com/office/drawing/2014/main" id="{9FEC518E-3F14-41CD-B211-3FF2EFB271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7295" y="0"/>
            <a:ext cx="4931856" cy="1082656"/>
          </a:xfrm>
          <a:prstGeom prst="rect">
            <a:avLst/>
          </a:prstGeom>
        </p:spPr>
      </p:pic>
    </p:spTree>
    <p:extLst>
      <p:ext uri="{BB962C8B-B14F-4D97-AF65-F5344CB8AC3E}">
        <p14:creationId xmlns:p14="http://schemas.microsoft.com/office/powerpoint/2010/main" val="62707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4DFD-AA9D-44D8-8996-EFC2BD1207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92BEC8-026A-43AE-BCD2-667C22642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9D9012-0CE8-4662-A15B-C7E02B4A8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94AA8-DA8C-4BCD-BD52-F861E6832E75}"/>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010EB2B9-9258-422F-9719-3C2C67758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EDF8E-12D1-40CC-B68B-9F97542F9CC7}"/>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638399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A00-9645-4965-9C5A-406CCC0720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8432F-208C-44DA-A85E-69FDEC01D1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01C3312-4D88-45D8-9B09-2522FEFAB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41F2DC-C17B-4880-87BF-2070BC98150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6" name="Footer Placeholder 5">
            <a:extLst>
              <a:ext uri="{FF2B5EF4-FFF2-40B4-BE49-F238E27FC236}">
                <a16:creationId xmlns:a16="http://schemas.microsoft.com/office/drawing/2014/main" id="{8062A57E-F209-4231-A4F7-4709B91792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7F627A-3AA5-4030-BC30-3C68FF79B711}"/>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170458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A7F3-C10F-4804-BE6E-03F5ED3FF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36C651-C7F2-4271-8B58-2AB7DF6F9A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1BD1-5279-46FA-BB21-00CF70C9A046}"/>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BE29B9E-CC41-4EAB-87E5-196BDD6D11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43917-FADA-44DE-B7B7-5B3A3D90E9BA}"/>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1366968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9F412-B342-47AF-B711-987828153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58E34C-B8A1-4776-8FBE-EC895F2102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7AA81-57DD-4C19-BFA8-5EE85F08C6B2}"/>
              </a:ext>
            </a:extLst>
          </p:cNvPr>
          <p:cNvSpPr>
            <a:spLocks noGrp="1"/>
          </p:cNvSpPr>
          <p:nvPr>
            <p:ph type="dt" sz="half" idx="10"/>
          </p:nvPr>
        </p:nvSpPr>
        <p:spPr/>
        <p:txBody>
          <a:body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4D8490F3-59A1-4319-B0DA-933A2D1C6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21C20-6534-4159-8B95-32BAE7C155A0}"/>
              </a:ext>
            </a:extLst>
          </p:cNvPr>
          <p:cNvSpPr>
            <a:spLocks noGrp="1"/>
          </p:cNvSpPr>
          <p:nvPr>
            <p:ph type="sldNum" sz="quarter" idx="12"/>
          </p:nvPr>
        </p:nvSpPr>
        <p:spPr/>
        <p:txBody>
          <a:bodyPr/>
          <a:lstStyle/>
          <a:p>
            <a:fld id="{8728B73B-7967-4292-AE76-2A88A921BCE7}" type="slidenum">
              <a:rPr lang="en-US" smtClean="0"/>
              <a:t>‹#›</a:t>
            </a:fld>
            <a:endParaRPr lang="en-US"/>
          </a:p>
        </p:txBody>
      </p:sp>
    </p:spTree>
    <p:extLst>
      <p:ext uri="{BB962C8B-B14F-4D97-AF65-F5344CB8AC3E}">
        <p14:creationId xmlns:p14="http://schemas.microsoft.com/office/powerpoint/2010/main" val="2067774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1DF1-006E-4297-B3AE-32BE62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09423F-3396-4375-A187-C7896E911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742A94-1B7F-4C3F-98E4-DA8BF299E0C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F02A34-9AE7-440A-A6FB-1B9B0C83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0A6FA-2557-4EAD-968E-1059D2EB0FF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25056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5BF9D-62C9-4EE7-9011-5421A65809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BA888B-9E78-42D9-903B-8B632DBAA3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53203-BCFA-48EA-AAC8-22A65B786B7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F602B85-03E5-4E5C-B1DF-E337D66E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F4927-52F4-47BF-86C0-0BCC95459F68}"/>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040568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C63A6-5295-4C00-9865-28CF65C979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7FCF18-9579-4B46-AF81-3D9E74033B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16A7FB-A6A1-44C7-8BA8-0F6D9128BBB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6E45990-52BB-4F6C-8F25-FB5B78B4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FA1F-7DCF-44A5-AACF-C4A5FFF371D5}"/>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3674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0D226-7D66-41EC-BD6B-DABC02864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DA7A6-04B8-4878-8809-502F9699E0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36E964-6A65-45B6-9410-113A8108472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89832-2DD6-4095-86F0-191A1B5B1D3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5C8863D-43D3-415C-A94C-8AE7C3070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9F830-4777-48DB-A8C9-D0B8C22CFDF4}"/>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031693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8E9E-F064-4445-856B-56758E6AC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515D20-5E74-4AAC-8679-3899AD96B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0B8D27-CB2C-4AE5-A367-CCFB89EBF0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C0EE9-6C4E-4A6D-A5E9-F716058DD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80EBFA-C8F1-4F5A-ACBF-273E42C9F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F60C74-019C-4A3C-BFD5-0B08E658297A}"/>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70804E41-23A2-43B3-88F9-36AA96FB64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F1FDE2-7958-4960-85F1-1A356DE24FF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1259253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D55B-62CB-44EA-B37A-D4EECEAC86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F4895A-3280-442D-B982-2B1593C6A68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FABBB94-ECCD-4925-ADC4-4780C79C1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43ED6-239A-47DB-BBEF-955B88B1982A}"/>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39723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C0E08AA-3066-4D4D-94DF-5ED37EBE7C63}"/>
              </a:ext>
            </a:extLst>
          </p:cNvPr>
          <p:cNvSpPr/>
          <p:nvPr userDrawn="1"/>
        </p:nvSpPr>
        <p:spPr>
          <a:xfrm>
            <a:off x="0" y="6519276"/>
            <a:ext cx="12192000" cy="363421"/>
          </a:xfrm>
          <a:prstGeom prst="rect">
            <a:avLst/>
          </a:prstGeom>
          <a:solidFill>
            <a:srgbClr val="C17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6">
            <a:extLst>
              <a:ext uri="{FF2B5EF4-FFF2-40B4-BE49-F238E27FC236}">
                <a16:creationId xmlns:a16="http://schemas.microsoft.com/office/drawing/2014/main" id="{9B4C63EC-164D-4773-B616-623C4D4B0DA6}"/>
              </a:ext>
            </a:extLst>
          </p:cNvPr>
          <p:cNvSpPr>
            <a:spLocks noGrp="1"/>
          </p:cNvSpPr>
          <p:nvPr>
            <p:ph type="pic" sz="quarter" idx="14"/>
          </p:nvPr>
        </p:nvSpPr>
        <p:spPr>
          <a:xfrm>
            <a:off x="145172" y="1324739"/>
            <a:ext cx="6217920" cy="4613490"/>
          </a:xfrm>
        </p:spPr>
        <p:txBody>
          <a:bodyPr/>
          <a:lstStyle/>
          <a:p>
            <a:endParaRPr lang="en-US"/>
          </a:p>
        </p:txBody>
      </p:sp>
      <p:cxnSp>
        <p:nvCxnSpPr>
          <p:cNvPr id="7" name="Straight Connector 6">
            <a:extLst>
              <a:ext uri="{FF2B5EF4-FFF2-40B4-BE49-F238E27FC236}">
                <a16:creationId xmlns:a16="http://schemas.microsoft.com/office/drawing/2014/main" id="{4583D4F6-9647-4F9A-BDEF-4E314F8D23E0}"/>
              </a:ext>
            </a:extLst>
          </p:cNvPr>
          <p:cNvCxnSpPr/>
          <p:nvPr userDrawn="1"/>
        </p:nvCxnSpPr>
        <p:spPr>
          <a:xfrm>
            <a:off x="0" y="937846"/>
            <a:ext cx="8081108"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6568B3CC-0216-4932-96AF-2F0E8C8A70F3}"/>
              </a:ext>
            </a:extLst>
          </p:cNvPr>
          <p:cNvSpPr>
            <a:spLocks noGrp="1"/>
          </p:cNvSpPr>
          <p:nvPr>
            <p:ph type="title"/>
          </p:nvPr>
        </p:nvSpPr>
        <p:spPr>
          <a:xfrm>
            <a:off x="0" y="136525"/>
            <a:ext cx="6682154" cy="710300"/>
          </a:xfrm>
        </p:spPr>
        <p:txBody>
          <a:bodyPr>
            <a:normAutofit/>
          </a:bodyPr>
          <a:lstStyle>
            <a:lvl1pPr>
              <a:defRPr sz="2800"/>
            </a:lvl1pPr>
          </a:lstStyle>
          <a:p>
            <a:r>
              <a:rPr lang="en-US"/>
              <a:t>Click to edit Master title style</a:t>
            </a:r>
          </a:p>
        </p:txBody>
      </p:sp>
      <p:sp>
        <p:nvSpPr>
          <p:cNvPr id="17" name="Isosceles Triangle 16">
            <a:extLst>
              <a:ext uri="{FF2B5EF4-FFF2-40B4-BE49-F238E27FC236}">
                <a16:creationId xmlns:a16="http://schemas.microsoft.com/office/drawing/2014/main" id="{A6284486-246F-45F4-88FF-55A199E5040A}"/>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F6E67-6667-48A2-A13C-A9FA666469A6}"/>
              </a:ext>
            </a:extLst>
          </p:cNvPr>
          <p:cNvSpPr txBox="1"/>
          <p:nvPr userDrawn="1"/>
        </p:nvSpPr>
        <p:spPr>
          <a:xfrm>
            <a:off x="11686124" y="6547097"/>
            <a:ext cx="485775" cy="307777"/>
          </a:xfrm>
          <a:prstGeom prst="rect">
            <a:avLst/>
          </a:prstGeom>
          <a:noFill/>
        </p:spPr>
        <p:txBody>
          <a:bodyPr wrap="square" rtlCol="0" anchor="ctr">
            <a:spAutoFit/>
          </a:bodyPr>
          <a:lstStyle/>
          <a:p>
            <a:pPr algn="ctr"/>
            <a:fld id="{D634C4F3-0B65-4A6F-87C3-F8D484743B3F}" type="slidenum">
              <a:rPr lang="en-US" sz="1400" b="1" smtClean="0">
                <a:solidFill>
                  <a:schemeClr val="bg1"/>
                </a:solidFill>
                <a:latin typeface="Proxima nova"/>
              </a:rPr>
              <a:pPr algn="ctr"/>
              <a:t>‹#›</a:t>
            </a:fld>
            <a:endParaRPr lang="en-US" sz="1400" b="1" dirty="0">
              <a:solidFill>
                <a:schemeClr val="bg1"/>
              </a:solidFill>
              <a:latin typeface="Proxima nova"/>
            </a:endParaRPr>
          </a:p>
        </p:txBody>
      </p:sp>
      <p:sp>
        <p:nvSpPr>
          <p:cNvPr id="12" name="TextBox 11">
            <a:extLst>
              <a:ext uri="{FF2B5EF4-FFF2-40B4-BE49-F238E27FC236}">
                <a16:creationId xmlns:a16="http://schemas.microsoft.com/office/drawing/2014/main" id="{AA3D1834-B623-4C5D-85EB-5400706B2DB8}"/>
              </a:ext>
            </a:extLst>
          </p:cNvPr>
          <p:cNvSpPr txBox="1"/>
          <p:nvPr userDrawn="1"/>
        </p:nvSpPr>
        <p:spPr>
          <a:xfrm>
            <a:off x="0" y="6531709"/>
            <a:ext cx="5431693" cy="338554"/>
          </a:xfrm>
          <a:prstGeom prst="rect">
            <a:avLst/>
          </a:prstGeom>
          <a:noFill/>
        </p:spPr>
        <p:txBody>
          <a:bodyPr wrap="square" rtlCol="0">
            <a:spAutoFit/>
          </a:bodyPr>
          <a:lstStyle/>
          <a:p>
            <a:r>
              <a:rPr lang="en-US" sz="1600" b="0" i="1" dirty="0">
                <a:solidFill>
                  <a:schemeClr val="bg1"/>
                </a:solidFill>
                <a:latin typeface="Roboto" panose="02000000000000000000" pitchFamily="2" charset="0"/>
                <a:ea typeface="Roboto" panose="02000000000000000000" pitchFamily="2" charset="0"/>
              </a:rPr>
              <a:t>Results from the 2021 Small Business Credit Survey</a:t>
            </a:r>
          </a:p>
        </p:txBody>
      </p:sp>
      <p:sp>
        <p:nvSpPr>
          <p:cNvPr id="13" name="Isosceles Triangle 12">
            <a:extLst>
              <a:ext uri="{FF2B5EF4-FFF2-40B4-BE49-F238E27FC236}">
                <a16:creationId xmlns:a16="http://schemas.microsoft.com/office/drawing/2014/main" id="{B62B59C6-81D1-4A0D-9CE6-F8B89FB09B61}"/>
              </a:ext>
            </a:extLst>
          </p:cNvPr>
          <p:cNvSpPr/>
          <p:nvPr userDrawn="1"/>
        </p:nvSpPr>
        <p:spPr>
          <a:xfrm>
            <a:off x="11475720" y="592667"/>
            <a:ext cx="485775" cy="1176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73356-2D1C-45AF-A05D-D34E2B07FD0D}"/>
              </a:ext>
            </a:extLst>
          </p:cNvPr>
          <p:cNvSpPr txBox="1"/>
          <p:nvPr userDrawn="1"/>
        </p:nvSpPr>
        <p:spPr>
          <a:xfrm>
            <a:off x="10178579" y="92031"/>
            <a:ext cx="2013421" cy="461665"/>
          </a:xfrm>
          <a:prstGeom prst="rect">
            <a:avLst/>
          </a:prstGeom>
          <a:noFill/>
        </p:spPr>
        <p:txBody>
          <a:bodyPr wrap="square" rtlCol="0">
            <a:spAutoFit/>
          </a:bodyPr>
          <a:lstStyle/>
          <a:p>
            <a:pPr algn="r"/>
            <a:r>
              <a:rPr lang="en-US" sz="2400" b="1" dirty="0">
                <a:solidFill>
                  <a:srgbClr val="3A6F8F"/>
                </a:solidFill>
                <a:latin typeface="Proxima nova"/>
              </a:rPr>
              <a:t>2022 SBCS</a:t>
            </a:r>
          </a:p>
        </p:txBody>
      </p:sp>
      <p:sp>
        <p:nvSpPr>
          <p:cNvPr id="16" name="TextBox 15">
            <a:extLst>
              <a:ext uri="{FF2B5EF4-FFF2-40B4-BE49-F238E27FC236}">
                <a16:creationId xmlns:a16="http://schemas.microsoft.com/office/drawing/2014/main" id="{1CF353AF-EC7A-4F3E-9E55-65231FC421FC}"/>
              </a:ext>
            </a:extLst>
          </p:cNvPr>
          <p:cNvSpPr txBox="1"/>
          <p:nvPr userDrawn="1"/>
        </p:nvSpPr>
        <p:spPr>
          <a:xfrm>
            <a:off x="9615027" y="385160"/>
            <a:ext cx="2576973" cy="461665"/>
          </a:xfrm>
          <a:prstGeom prst="rect">
            <a:avLst/>
          </a:prstGeom>
          <a:noFill/>
        </p:spPr>
        <p:txBody>
          <a:bodyPr wrap="square" rtlCol="0">
            <a:spAutoFit/>
          </a:bodyPr>
          <a:lstStyle/>
          <a:p>
            <a:pPr algn="r"/>
            <a:r>
              <a:rPr lang="en-US" sz="2400" b="1" dirty="0">
                <a:solidFill>
                  <a:srgbClr val="3A6F8F"/>
                </a:solidFill>
                <a:latin typeface="Proxima nova"/>
              </a:rPr>
              <a:t>Firms</a:t>
            </a:r>
            <a:r>
              <a:rPr lang="en-US" sz="2000" b="1" dirty="0">
                <a:solidFill>
                  <a:srgbClr val="3A6F8F"/>
                </a:solidFill>
                <a:latin typeface="Proxima nova"/>
              </a:rPr>
              <a:t> </a:t>
            </a:r>
            <a:r>
              <a:rPr lang="en-US" sz="1800" b="1" dirty="0">
                <a:solidFill>
                  <a:srgbClr val="3A6F8F"/>
                </a:solidFill>
                <a:latin typeface="Proxima nova"/>
              </a:rPr>
              <a:t>in</a:t>
            </a:r>
            <a:r>
              <a:rPr lang="en-US" sz="2000" b="1" dirty="0">
                <a:solidFill>
                  <a:srgbClr val="3A6F8F"/>
                </a:solidFill>
                <a:latin typeface="Proxima nova"/>
              </a:rPr>
              <a:t> </a:t>
            </a:r>
            <a:r>
              <a:rPr lang="en-US" sz="2400" b="1" dirty="0">
                <a:solidFill>
                  <a:srgbClr val="3A6F8F"/>
                </a:solidFill>
                <a:latin typeface="Proxima nova"/>
              </a:rPr>
              <a:t>Focus</a:t>
            </a:r>
            <a:endParaRPr lang="en-US" sz="2000" b="1" dirty="0">
              <a:solidFill>
                <a:srgbClr val="3A6F8F"/>
              </a:solidFill>
              <a:latin typeface="Proxima nova"/>
            </a:endParaRPr>
          </a:p>
        </p:txBody>
      </p:sp>
    </p:spTree>
    <p:extLst>
      <p:ext uri="{BB962C8B-B14F-4D97-AF65-F5344CB8AC3E}">
        <p14:creationId xmlns:p14="http://schemas.microsoft.com/office/powerpoint/2010/main" val="241497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C3E544-94EE-43AE-BC5B-B5CC4BE946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D34D218-DE52-4585-93F5-4669A3DBBB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3349C-722A-42DF-B1F0-DC32FFBC7ACF}"/>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143415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3267-86CD-4153-82B3-FF7CCC2018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DBC6DE-4559-47F0-A203-0491050AD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BCD85-DB7A-40D9-88B4-A9BAB2F64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D24844-A2DD-4205-8D3B-D67373FC22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243017E-1077-4769-B505-57ED33BACE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6BB410-B537-40D8-9DD8-8DC599ADF709}"/>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734364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29F2F-CCCA-4C4E-8C2F-694E4D706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717BB8-4CE2-492E-A958-A08B9D5870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D3550-D354-4AA8-9B0C-576BD8508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E20307-9194-4739-938D-553A9E04E58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3AF26AA-2F60-4878-97A1-F0650D98B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D497B-2874-40E7-9694-C3CB892765E3}"/>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4360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C0CD-C7F5-4BDD-9E03-BC779DB252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E4971B-B70E-471F-96F3-10AE98310A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A60E2-C293-4DCE-8A45-8B86A5B426F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6E5975-051F-494C-A9C2-C2572697C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8ABE1-D5A4-42C2-9B51-218C6F41AA81}"/>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19595758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C22833-5093-4CF2-871E-87AD9ED0FA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3C123B-5514-4FD5-873D-EF966ACD7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DF2656-C5F1-4B77-8FC9-45AD539D8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320AC5-A595-42EA-A0E5-D2A321185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8DF8E-12D2-4710-A562-181BDCCCF756}"/>
              </a:ext>
            </a:extLst>
          </p:cNvPr>
          <p:cNvSpPr>
            <a:spLocks noGrp="1"/>
          </p:cNvSpPr>
          <p:nvPr>
            <p:ph type="sldNum" sz="quarter" idx="12"/>
          </p:nvPr>
        </p:nvSpPr>
        <p:spPr/>
        <p:txBody>
          <a:bodyPr/>
          <a:lstStyle/>
          <a:p>
            <a:fld id="{0C4AE21F-2A5C-44C7-8752-773313BF5DED}" type="slidenum">
              <a:rPr lang="en-US" smtClean="0"/>
              <a:t>‹#›</a:t>
            </a:fld>
            <a:endParaRPr lang="en-US"/>
          </a:p>
        </p:txBody>
      </p:sp>
    </p:spTree>
    <p:extLst>
      <p:ext uri="{BB962C8B-B14F-4D97-AF65-F5344CB8AC3E}">
        <p14:creationId xmlns:p14="http://schemas.microsoft.com/office/powerpoint/2010/main" val="25494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9942-5E11-441B-8133-4117438B8A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0BBBEE-AC89-4DD4-83A8-06F20EAE6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B86ECD-B1A8-4AA0-8EDD-390B884A06C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465CED0-96AF-4286-86B0-AC39CCDD5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B2223B-FB3B-4F06-B9D6-6B503ABC09F1}"/>
              </a:ext>
            </a:extLst>
          </p:cNvPr>
          <p:cNvSpPr>
            <a:spLocks noGrp="1"/>
          </p:cNvSpPr>
          <p:nvPr>
            <p:ph type="sldNum" sz="quarter" idx="12"/>
          </p:nvPr>
        </p:nvSpPr>
        <p:spPr/>
        <p:txBody>
          <a:bodyPr/>
          <a:lstStyle/>
          <a:p>
            <a:fld id="{D634C4F3-0B65-4A6F-87C3-F8D484743B3F}" type="slidenum">
              <a:rPr lang="en-US" smtClean="0"/>
              <a:t>‹#›</a:t>
            </a:fld>
            <a:endParaRPr lang="en-US" dirty="0"/>
          </a:p>
        </p:txBody>
      </p:sp>
    </p:spTree>
    <p:extLst>
      <p:ext uri="{BB962C8B-B14F-4D97-AF65-F5344CB8AC3E}">
        <p14:creationId xmlns:p14="http://schemas.microsoft.com/office/powerpoint/2010/main" val="68143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F2A0-1643-47DE-8302-9650549CCC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528C9B-EE5D-4B11-B8D8-CCB7E280FD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0AC694-C9C2-458A-A5A1-8D8940EB7F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CD1112-A756-4B92-A7EC-D9ACAE14CE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9967DA-DCEB-42A4-A20E-985D74B8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87B3-E1F2-44E5-A439-DD938E70CBBB}"/>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46184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AC80-2D0A-4DF1-BAF3-5628755E2A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7871B-12BF-436B-9C3D-046270E9B1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9F4B7-6703-40EA-833D-8B1A7EF14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1BFAED-D131-44EC-90C4-923D074F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E40727-255A-49CF-B657-2202965A6B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0E6601-3F98-4009-865F-060EDFC5A2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FA278A2-B713-4D26-8BCD-80FFECB91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CBCAFC-D86E-47E1-B3FE-77211DEAB024}"/>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1468353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ADBE-D723-4B2F-8613-007F09F34C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40309D-F3D4-4620-B568-83901445B8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A9C775F-2504-4E7A-AAB9-321F1936B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E05F59-8E9F-4D8B-92EF-C65065E25A40}"/>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78619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D518-3037-43FE-A504-581AAF9977C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5BFAA3C-7C0D-4314-9608-D9AF944D4B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2FA227-54DA-4BB5-A7E1-89EABCB154DF}"/>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323308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73F5-2C03-4BD5-97DB-68A016503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396CCE-7D6C-4563-ACC5-C91FBA3ED5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4ABA4E-339B-4C50-A646-8C9CA6710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C6792-7C69-42E2-9894-58D64A7AC1B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A680A9C-BCFA-4C32-A642-3D701E7F8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96664-80D4-41EB-BF8F-5A930FF17818}"/>
              </a:ext>
            </a:extLst>
          </p:cNvPr>
          <p:cNvSpPr>
            <a:spLocks noGrp="1"/>
          </p:cNvSpPr>
          <p:nvPr>
            <p:ph type="sldNum" sz="quarter" idx="12"/>
          </p:nvPr>
        </p:nvSpPr>
        <p:spPr/>
        <p:txBody>
          <a:bodyPr/>
          <a:lstStyle/>
          <a:p>
            <a:fld id="{D634C4F3-0B65-4A6F-87C3-F8D484743B3F}" type="slidenum">
              <a:rPr lang="en-US" smtClean="0"/>
              <a:t>‹#›</a:t>
            </a:fld>
            <a:endParaRPr lang="en-US"/>
          </a:p>
        </p:txBody>
      </p:sp>
    </p:spTree>
    <p:extLst>
      <p:ext uri="{BB962C8B-B14F-4D97-AF65-F5344CB8AC3E}">
        <p14:creationId xmlns:p14="http://schemas.microsoft.com/office/powerpoint/2010/main" val="20563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01986B-CBE2-4CCF-8B91-11B1B9809F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F79EE4-0D62-4BA4-99D7-06C29EF9B3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016D8-9F54-4F8D-9AFB-B232B014F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229D5EB-4D2D-4291-B15C-8F79EDD54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CEC46D-5DA8-4023-BAA0-90B9A9EA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4C4F3-0B65-4A6F-87C3-F8D484743B3F}" type="slidenum">
              <a:rPr lang="en-US" smtClean="0"/>
              <a:t>‹#›</a:t>
            </a:fld>
            <a:endParaRPr lang="en-US"/>
          </a:p>
        </p:txBody>
      </p:sp>
    </p:spTree>
    <p:extLst>
      <p:ext uri="{BB962C8B-B14F-4D97-AF65-F5344CB8AC3E}">
        <p14:creationId xmlns:p14="http://schemas.microsoft.com/office/powerpoint/2010/main" val="794542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D204D-CD49-4D0F-AF2A-828FBD9AF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B91793-6F7D-4BCD-A580-EC9956EDC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605C-A17A-46FC-A195-AFB847A650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917C5-ADAF-4EEF-9F37-939E32AF007E}" type="datetimeFigureOut">
              <a:rPr lang="en-US" smtClean="0"/>
              <a:t>5/13/2022</a:t>
            </a:fld>
            <a:endParaRPr lang="en-US"/>
          </a:p>
        </p:txBody>
      </p:sp>
      <p:sp>
        <p:nvSpPr>
          <p:cNvPr id="5" name="Footer Placeholder 4">
            <a:extLst>
              <a:ext uri="{FF2B5EF4-FFF2-40B4-BE49-F238E27FC236}">
                <a16:creationId xmlns:a16="http://schemas.microsoft.com/office/drawing/2014/main" id="{F9BB83EB-B52F-44B4-B6B7-236633731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81F75A-8CE8-455E-87BC-B6556F2C6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8B73B-7967-4292-AE76-2A88A921BCE7}" type="slidenum">
              <a:rPr lang="en-US" smtClean="0"/>
              <a:t>‹#›</a:t>
            </a:fld>
            <a:endParaRPr lang="en-US"/>
          </a:p>
        </p:txBody>
      </p:sp>
    </p:spTree>
    <p:extLst>
      <p:ext uri="{BB962C8B-B14F-4D97-AF65-F5344CB8AC3E}">
        <p14:creationId xmlns:p14="http://schemas.microsoft.com/office/powerpoint/2010/main" val="20133959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8DE382-69D7-4025-AA09-1CD4D1613B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A9F40-3BBF-4C20-AFEC-964FAC3CBF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CA9C-C4A6-4026-8EF2-47592908AF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209C62-906E-42F9-B3BE-AAA5158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687D4E-0A6F-4C33-BBC3-27F4C51799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AE21F-2A5C-44C7-8752-773313BF5DED}" type="slidenum">
              <a:rPr lang="en-US" smtClean="0"/>
              <a:t>‹#›</a:t>
            </a:fld>
            <a:endParaRPr lang="en-US"/>
          </a:p>
        </p:txBody>
      </p:sp>
    </p:spTree>
    <p:extLst>
      <p:ext uri="{BB962C8B-B14F-4D97-AF65-F5344CB8AC3E}">
        <p14:creationId xmlns:p14="http://schemas.microsoft.com/office/powerpoint/2010/main" val="32646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0CC1095-4073-45A8-9864-2F78AA50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9F81984-9E07-4417-B8F1-C23AF5E2BDD9}"/>
              </a:ext>
            </a:extLst>
          </p:cNvPr>
          <p:cNvSpPr txBox="1"/>
          <p:nvPr/>
        </p:nvSpPr>
        <p:spPr>
          <a:xfrm>
            <a:off x="5177810" y="1215202"/>
            <a:ext cx="7603525" cy="677108"/>
          </a:xfrm>
          <a:prstGeom prst="rect">
            <a:avLst/>
          </a:prstGeom>
          <a:noFill/>
        </p:spPr>
        <p:txBody>
          <a:bodyPr wrap="square" rtlCol="0" anchor="ctr">
            <a:spAutoFit/>
          </a:bodyPr>
          <a:lstStyle/>
          <a:p>
            <a:pPr algn="l">
              <a:defRPr sz="3800">
                <a:solidFill>
                  <a:srgbClr val="FFFFFF"/>
                </a:solidFill>
                <a:latin typeface="Roboto Light"/>
              </a:defRPr>
            </a:pPr>
            <a:r>
              <a:t>Black-owned employer firms</a:t>
            </a:r>
          </a:p>
        </p:txBody>
      </p:sp>
    </p:spTree>
    <p:extLst>
      <p:ext uri="{BB962C8B-B14F-4D97-AF65-F5344CB8AC3E}">
        <p14:creationId xmlns:p14="http://schemas.microsoft.com/office/powerpoint/2010/main" val="2312347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41FD9527-A9AE-414F-95AC-F3E0ED723A3D}"/>
              </a:ext>
            </a:extLst>
          </p:cNvPr>
          <p:cNvSpPr txBox="1"/>
          <p:nvPr/>
        </p:nvSpPr>
        <p:spPr>
          <a:xfrm>
            <a:off x="7315200" y="2686110"/>
            <a:ext cx="3929450"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85% </a:t>
            </a:r>
            <a:r>
              <a:rPr lang="en-US" sz="2000">
                <a:solidFill>
                  <a:srgbClr val="053359"/>
                </a:solidFill>
              </a:rPr>
              <a:t>of employer firms reported experiencing one or more financial challenges in the prior 12 months.</a:t>
            </a:r>
            <a:endParaRPr sz="2000">
              <a:solidFill>
                <a:srgbClr val="053359"/>
              </a:solidFill>
            </a:endParaRPr>
          </a:p>
        </p:txBody>
      </p:sp>
      <p:sp>
        <p:nvSpPr>
          <p:cNvPr id="8" name="TextBox 7">
            <a:extLst>
              <a:ext uri="{FF2B5EF4-FFF2-40B4-BE49-F238E27FC236}">
                <a16:creationId xmlns:a16="http://schemas.microsoft.com/office/drawing/2014/main" id="{3849EEF6-EFC3-48CB-8BED-72DA17C51FF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N=1768</a:t>
            </a:r>
          </a:p>
        </p:txBody>
      </p:sp>
      <p:sp>
        <p:nvSpPr>
          <p:cNvPr id="10" name="TextBox 9">
            <a:extLst>
              <a:ext uri="{FF2B5EF4-FFF2-40B4-BE49-F238E27FC236}">
                <a16:creationId xmlns:a16="http://schemas.microsoft.com/office/drawing/2014/main" id="{19851222-9E7F-4458-8B4E-0B1E4A0F9FEC}"/>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602B1340-03C3-461A-B239-9C0ECF377FF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
        <p:nvSpPr>
          <p:cNvPr id="9" name="TextBox 8">
            <a:extLst>
              <a:ext uri="{FF2B5EF4-FFF2-40B4-BE49-F238E27FC236}">
                <a16:creationId xmlns:a16="http://schemas.microsoft.com/office/drawing/2014/main" id="{FC6D1D7B-7E42-4B5D-BB05-546C069DDE34}"/>
              </a:ext>
            </a:extLst>
          </p:cNvPr>
          <p:cNvSpPr txBox="1"/>
          <p:nvPr/>
        </p:nvSpPr>
        <p:spPr>
          <a:xfrm>
            <a:off x="0" y="619151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Tree>
    <p:extLst>
      <p:ext uri="{BB962C8B-B14F-4D97-AF65-F5344CB8AC3E}">
        <p14:creationId xmlns:p14="http://schemas.microsoft.com/office/powerpoint/2010/main" val="787339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8162744" cy="710300"/>
          </a:xfrm>
        </p:spPr>
        <p:txBody>
          <a:bodyPr>
            <a:normAutofit fontScale="90000"/>
          </a:bodyPr>
          <a:lstStyle/>
          <a:p>
            <a:r>
              <a:rPr lang="en-US" sz="3100" dirty="0">
                <a:solidFill>
                  <a:srgbClr val="053359"/>
                </a:solidFill>
                <a:latin typeface="Proxima nova"/>
                <a:ea typeface="Roboto" panose="02000000000000000000" pitchFamily="2" charset="0"/>
              </a:rPr>
              <a:t>Actions taken in response to financial challenges, prior 12 months </a:t>
            </a:r>
            <a:r>
              <a:rPr lang="en-US" sz="1600" dirty="0">
                <a:solidFill>
                  <a:srgbClr val="053359"/>
                </a:solidFill>
                <a:latin typeface="Proxima nova"/>
                <a:ea typeface="Roboto" panose="02000000000000000000" pitchFamily="2" charset="0"/>
              </a:rPr>
              <a:t>(% of employer firms reporting financial challenges)</a:t>
            </a:r>
          </a:p>
        </p:txBody>
      </p:sp>
      <p:sp>
        <p:nvSpPr>
          <p:cNvPr id="5" name="TextBox 4">
            <a:extLst>
              <a:ext uri="{FF2B5EF4-FFF2-40B4-BE49-F238E27FC236}">
                <a16:creationId xmlns:a16="http://schemas.microsoft.com/office/drawing/2014/main" id="{CF6295DE-8F83-4CA3-B0E8-F6F9ADBA4434}"/>
              </a:ext>
            </a:extLst>
          </p:cNvPr>
          <p:cNvSpPr txBox="1"/>
          <p:nvPr/>
        </p:nvSpPr>
        <p:spPr>
          <a:xfrm>
            <a:off x="6857999" y="2686110"/>
            <a:ext cx="5018314"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response to financial challenges, employer firms in the national SBCS sample most often obtained funds that do not have to be repaid, including grants and PPP loans (</a:t>
            </a:r>
            <a:r>
              <a:rPr lang="en-US" sz="2400" b="1" dirty="0">
                <a:solidFill>
                  <a:srgbClr val="053359"/>
                </a:solidFill>
              </a:rPr>
              <a:t>71%</a:t>
            </a:r>
            <a:r>
              <a:rPr lang="en-US" sz="2000" dirty="0">
                <a:solidFill>
                  <a:srgbClr val="053359"/>
                </a:solidFill>
              </a:rPr>
              <a:t>); used the owners’ personal funds (</a:t>
            </a:r>
            <a:r>
              <a:rPr lang="en-US" sz="2400" b="1" dirty="0">
                <a:solidFill>
                  <a:srgbClr val="053359"/>
                </a:solidFill>
              </a:rPr>
              <a:t>61%</a:t>
            </a:r>
            <a:r>
              <a:rPr lang="en-US" sz="2000" dirty="0">
                <a:solidFill>
                  <a:srgbClr val="053359"/>
                </a:solidFill>
              </a:rPr>
              <a:t>); and used cash reserves (</a:t>
            </a:r>
            <a:r>
              <a:rPr lang="en-US" sz="2400" b="1" dirty="0">
                <a:solidFill>
                  <a:srgbClr val="053359"/>
                </a:solidFill>
              </a:rPr>
              <a:t>56%</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323D0574-6EE9-4845-BFD1-F1C89AE6C971}"/>
              </a:ext>
            </a:extLst>
          </p:cNvPr>
          <p:cNvSpPr txBox="1"/>
          <p:nvPr/>
        </p:nvSpPr>
        <p:spPr>
          <a:xfrm>
            <a:off x="3046"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Respondents were instructed to include Paycheck Protection Program (PPP) with funds that do not have to be</a:t>
            </a:r>
          </a:p>
          <a:p>
            <a:r>
              <a:rPr lang="en-US" sz="1050" b="0" i="1" u="none" strike="noStrike" dirty="0">
                <a:solidFill>
                  <a:srgbClr val="000000"/>
                </a:solidFill>
                <a:effectLst/>
                <a:latin typeface="Roboto" panose="02000000000000000000" pitchFamily="2" charset="0"/>
                <a:ea typeface="Roboto" panose="02000000000000000000" pitchFamily="2" charset="0"/>
              </a:rPr>
              <a:t>repaid only if they received or expected loan forgiveness.</a:t>
            </a:r>
            <a:endParaRPr lang="en-US" sz="1050" i="1" dirty="0"/>
          </a:p>
        </p:txBody>
      </p:sp>
      <p:sp>
        <p:nvSpPr>
          <p:cNvPr id="8" name="TextBox 7">
            <a:extLst>
              <a:ext uri="{FF2B5EF4-FFF2-40B4-BE49-F238E27FC236}">
                <a16:creationId xmlns:a16="http://schemas.microsoft.com/office/drawing/2014/main" id="{0FCC2F9D-4D2B-4957-9820-088894A1065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N=1662</a:t>
            </a:r>
          </a:p>
        </p:txBody>
      </p:sp>
      <p:sp>
        <p:nvSpPr>
          <p:cNvPr id="10" name="TextBox 9">
            <a:extLst>
              <a:ext uri="{FF2B5EF4-FFF2-40B4-BE49-F238E27FC236}">
                <a16:creationId xmlns:a16="http://schemas.microsoft.com/office/drawing/2014/main" id="{2E69DFE3-AEA7-4388-B76D-0B3C72360BC9}"/>
              </a:ext>
            </a:extLst>
          </p:cNvPr>
          <p:cNvSpPr txBox="1"/>
          <p:nvPr/>
        </p:nvSpPr>
        <p:spPr>
          <a:xfrm>
            <a:off x="6858000" y="2286000"/>
            <a:ext cx="501831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A85A4DCA-2BD5-4E79-B6F3-6314ED34A48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33875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Financial condition, at time of survey</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4" y="2651862"/>
            <a:ext cx="5248405" cy="2123658"/>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21% </a:t>
            </a:r>
            <a:r>
              <a:rPr lang="en-US" sz="2000" dirty="0">
                <a:solidFill>
                  <a:srgbClr val="053359"/>
                </a:solidFill>
              </a:rPr>
              <a:t>of employer firms reported their business was in poor financial condition at the time of the survey; </a:t>
            </a:r>
            <a:r>
              <a:rPr lang="en-US" sz="2400" b="1" dirty="0">
                <a:solidFill>
                  <a:srgbClr val="053359"/>
                </a:solidFill>
              </a:rPr>
              <a:t>38%</a:t>
            </a:r>
            <a:r>
              <a:rPr lang="en-US" sz="2000" dirty="0">
                <a:solidFill>
                  <a:srgbClr val="053359"/>
                </a:solidFill>
              </a:rPr>
              <a:t> were in fair condition.</a:t>
            </a:r>
            <a:r>
              <a:rPr lang="en-US" sz="2000" b="1" dirty="0">
                <a:solidFill>
                  <a:srgbClr val="053359"/>
                </a:solidFill>
              </a:rPr>
              <a:t> </a:t>
            </a:r>
            <a:r>
              <a:rPr lang="en-US" sz="2000" dirty="0">
                <a:solidFill>
                  <a:srgbClr val="053359"/>
                </a:solidFill>
              </a:rPr>
              <a:t>In contrast, a combined </a:t>
            </a:r>
            <a:r>
              <a:rPr lang="en-US" sz="2400" b="1" dirty="0">
                <a:solidFill>
                  <a:srgbClr val="053359"/>
                </a:solidFill>
              </a:rPr>
              <a:t>16%</a:t>
            </a:r>
            <a:r>
              <a:rPr lang="en-US" sz="2000" b="1" dirty="0">
                <a:solidFill>
                  <a:srgbClr val="053359"/>
                </a:solidFill>
              </a:rPr>
              <a:t> </a:t>
            </a:r>
            <a:r>
              <a:rPr lang="en-US" sz="2000" dirty="0">
                <a:solidFill>
                  <a:srgbClr val="053359"/>
                </a:solidFill>
              </a:rPr>
              <a:t>reported their business was in very good or excellent condition. </a:t>
            </a:r>
            <a:endParaRPr lang="en-US" sz="2000" b="1" dirty="0">
              <a:solidFill>
                <a:srgbClr val="053359"/>
              </a:solidFill>
            </a:endParaRPr>
          </a:p>
        </p:txBody>
      </p:sp>
      <p:sp>
        <p:nvSpPr>
          <p:cNvPr id="6" name="TextBox 5">
            <a:extLst>
              <a:ext uri="{FF2B5EF4-FFF2-40B4-BE49-F238E27FC236}">
                <a16:creationId xmlns:a16="http://schemas.microsoft.com/office/drawing/2014/main" id="{811798DB-9B96-4E6F-ACB4-F8C6A65B4AD6}"/>
              </a:ext>
            </a:extLst>
          </p:cNvPr>
          <p:cNvSpPr txBox="1"/>
          <p:nvPr/>
        </p:nvSpPr>
        <p:spPr>
          <a:xfrm>
            <a:off x="0" y="613775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Self-reported financial condition at time of survey.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FBF55D7D-1C4C-458E-B852-67169312ABAA}"/>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N=1775</a:t>
            </a:r>
          </a:p>
        </p:txBody>
      </p:sp>
      <p:sp>
        <p:nvSpPr>
          <p:cNvPr id="11" name="TextBox 10">
            <a:extLst>
              <a:ext uri="{FF2B5EF4-FFF2-40B4-BE49-F238E27FC236}">
                <a16:creationId xmlns:a16="http://schemas.microsoft.com/office/drawing/2014/main" id="{706A8DDA-2CC8-4761-9996-6257DC08FC6A}"/>
              </a:ext>
            </a:extLst>
          </p:cNvPr>
          <p:cNvSpPr txBox="1"/>
          <p:nvPr/>
        </p:nvSpPr>
        <p:spPr>
          <a:xfrm>
            <a:off x="6682153" y="2286718"/>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96D3F18-FA13-47D3-855B-67A578844433}"/>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151559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expectations, next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200" y="2686110"/>
            <a:ext cx="4148273"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17%</a:t>
            </a:r>
            <a:r>
              <a:rPr lang="en-US" sz="2000" dirty="0">
                <a:solidFill>
                  <a:srgbClr val="053359"/>
                </a:solidFill>
              </a:rPr>
              <a:t> expect that revenues will decrease in the next 12 months, while </a:t>
            </a:r>
            <a:r>
              <a:rPr lang="en-US" sz="2400" b="1" dirty="0">
                <a:solidFill>
                  <a:srgbClr val="053359"/>
                </a:solidFill>
              </a:rPr>
              <a:t>59%</a:t>
            </a:r>
            <a:r>
              <a:rPr lang="en-US" sz="2000" dirty="0">
                <a:solidFill>
                  <a:srgbClr val="053359"/>
                </a:solidFill>
              </a:rPr>
              <a:t> expect revenues will increase.</a:t>
            </a:r>
            <a:endParaRPr sz="2000" dirty="0">
              <a:solidFill>
                <a:srgbClr val="053359"/>
              </a:solidFill>
            </a:endParaRPr>
          </a:p>
        </p:txBody>
      </p:sp>
      <p:sp>
        <p:nvSpPr>
          <p:cNvPr id="6" name="TextBox 5">
            <a:extLst>
              <a:ext uri="{FF2B5EF4-FFF2-40B4-BE49-F238E27FC236}">
                <a16:creationId xmlns:a16="http://schemas.microsoft.com/office/drawing/2014/main" id="{42050052-E83F-44D4-B7AD-D6C6A142112E}"/>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DDCF54D6-B84B-45AD-B3EB-C144A126C68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N=1731</a:t>
            </a:r>
          </a:p>
        </p:txBody>
      </p:sp>
      <p:sp>
        <p:nvSpPr>
          <p:cNvPr id="11" name="TextBox 10">
            <a:extLst>
              <a:ext uri="{FF2B5EF4-FFF2-40B4-BE49-F238E27FC236}">
                <a16:creationId xmlns:a16="http://schemas.microsoft.com/office/drawing/2014/main" id="{F042EED1-C5DA-45D8-8CD4-554AAFD7E8E5}"/>
              </a:ext>
            </a:extLst>
          </p:cNvPr>
          <p:cNvSpPr txBox="1"/>
          <p:nvPr/>
        </p:nvSpPr>
        <p:spPr>
          <a:xfrm>
            <a:off x="7315200" y="2286000"/>
            <a:ext cx="414827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8C5C707-C9D5-41E8-AC84-83CC8D6E799E}"/>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1095047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1" y="136525"/>
            <a:ext cx="6938211" cy="710300"/>
          </a:xfrm>
        </p:spPr>
        <p:txBody>
          <a:bodyPr>
            <a:normAutofit fontScale="90000"/>
          </a:bodyPr>
          <a:lstStyle/>
          <a:p>
            <a:r>
              <a:rPr lang="en-US" sz="3100" dirty="0">
                <a:solidFill>
                  <a:srgbClr val="053359"/>
                </a:solidFill>
                <a:latin typeface="Proxima nova"/>
                <a:ea typeface="Roboto" panose="02000000000000000000" pitchFamily="2" charset="0"/>
              </a:rPr>
              <a:t>Employment expectations, next 12 months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7315199" y="2658973"/>
            <a:ext cx="4405257"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the national SBCS sample, </a:t>
            </a:r>
            <a:r>
              <a:rPr lang="en-US" sz="2400" b="1" dirty="0">
                <a:solidFill>
                  <a:srgbClr val="053359"/>
                </a:solidFill>
              </a:rPr>
              <a:t>10%</a:t>
            </a:r>
            <a:r>
              <a:rPr lang="en-US" sz="2000" dirty="0">
                <a:solidFill>
                  <a:srgbClr val="053359"/>
                </a:solidFill>
              </a:rPr>
              <a:t> of employer firms expect that their employment will decrease in the next 12 months, while </a:t>
            </a:r>
            <a:r>
              <a:rPr lang="en-US" sz="2400" b="1" dirty="0">
                <a:solidFill>
                  <a:srgbClr val="053359"/>
                </a:solidFill>
              </a:rPr>
              <a:t>41%</a:t>
            </a:r>
            <a:r>
              <a:rPr lang="en-US" sz="2000" dirty="0">
                <a:solidFill>
                  <a:srgbClr val="053359"/>
                </a:solidFill>
              </a:rPr>
              <a:t> expect their employment will increase.</a:t>
            </a:r>
          </a:p>
        </p:txBody>
      </p:sp>
      <p:sp>
        <p:nvSpPr>
          <p:cNvPr id="6" name="TextBox 5">
            <a:extLst>
              <a:ext uri="{FF2B5EF4-FFF2-40B4-BE49-F238E27FC236}">
                <a16:creationId xmlns:a16="http://schemas.microsoft.com/office/drawing/2014/main" id="{78A83ACF-8868-486C-B459-07EE41EBFD8F}"/>
              </a:ext>
            </a:extLst>
          </p:cNvPr>
          <p:cNvSpPr txBox="1"/>
          <p:nvPr/>
        </p:nvSpPr>
        <p:spPr>
          <a:xfrm>
            <a:off x="0" y="610840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Next 12 months is approximately September–November 2021 through September–November 2022.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A9D08229-B3FA-4691-B1F8-6BC4AB97264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N=1674</a:t>
            </a:r>
          </a:p>
        </p:txBody>
      </p:sp>
      <p:sp>
        <p:nvSpPr>
          <p:cNvPr id="12" name="TextBox 11">
            <a:extLst>
              <a:ext uri="{FF2B5EF4-FFF2-40B4-BE49-F238E27FC236}">
                <a16:creationId xmlns:a16="http://schemas.microsoft.com/office/drawing/2014/main" id="{F6A31166-702B-4440-BFBC-C9B6DB53C471}"/>
              </a:ext>
            </a:extLst>
          </p:cNvPr>
          <p:cNvSpPr txBox="1"/>
          <p:nvPr/>
        </p:nvSpPr>
        <p:spPr>
          <a:xfrm>
            <a:off x="7315200" y="2286000"/>
            <a:ext cx="440525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3" name="Title 1">
            <a:extLst>
              <a:ext uri="{FF2B5EF4-FFF2-40B4-BE49-F238E27FC236}">
                <a16:creationId xmlns:a16="http://schemas.microsoft.com/office/drawing/2014/main" id="{A6B1D087-EC76-430A-AB36-758106E4458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1284561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7B5A06DC-5A37-41E4-8439-E5CA73FD39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314797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FE3FBA04-989F-41DC-AB69-B1499C29BC1A}"/>
              </a:ext>
            </a:extLst>
          </p:cNvPr>
          <p:cNvSpPr>
            <a:spLocks noGrp="1"/>
          </p:cNvSpPr>
          <p:nvPr>
            <p:ph type="title"/>
          </p:nvPr>
        </p:nvSpPr>
        <p:spPr>
          <a:xfrm>
            <a:off x="-1" y="136525"/>
            <a:ext cx="6240380" cy="710300"/>
          </a:xfrm>
        </p:spPr>
        <p:txBody>
          <a:bodyPr>
            <a:normAutofit fontScale="90000"/>
          </a:bodyPr>
          <a:lstStyle/>
          <a:p>
            <a:r>
              <a:rPr lang="en-US" sz="3100" dirty="0">
                <a:solidFill>
                  <a:srgbClr val="053359"/>
                </a:solidFill>
                <a:latin typeface="Proxima nova"/>
                <a:ea typeface="Roboto" panose="02000000000000000000" pitchFamily="2" charset="0"/>
              </a:rPr>
              <a:t>Applications for pandemic-related financial assistance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7" name="TextBox 6">
            <a:extLst>
              <a:ext uri="{FF2B5EF4-FFF2-40B4-BE49-F238E27FC236}">
                <a16:creationId xmlns:a16="http://schemas.microsoft.com/office/drawing/2014/main" id="{17D751B5-097F-4855-BAFC-8D67A6FBAD22}"/>
              </a:ext>
            </a:extLst>
          </p:cNvPr>
          <p:cNvSpPr txBox="1"/>
          <p:nvPr/>
        </p:nvSpPr>
        <p:spPr>
          <a:xfrm>
            <a:off x="7315199" y="2664422"/>
            <a:ext cx="4500079"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23%</a:t>
            </a:r>
            <a:r>
              <a:rPr lang="en-US" sz="2000" dirty="0">
                <a:solidFill>
                  <a:srgbClr val="053359"/>
                </a:solidFill>
              </a:rPr>
              <a:t> of firms did not seek financial assistance; therefore, </a:t>
            </a:r>
            <a:r>
              <a:rPr lang="en-US" sz="2000" b="1" dirty="0">
                <a:solidFill>
                  <a:srgbClr val="053359"/>
                </a:solidFill>
              </a:rPr>
              <a:t>77%</a:t>
            </a:r>
            <a:r>
              <a:rPr lang="en-US" sz="2000" dirty="0">
                <a:solidFill>
                  <a:srgbClr val="053359"/>
                </a:solidFill>
              </a:rPr>
              <a:t> applied for some type of funding. The most common forms of financial assistance that firms sought were EIDL (</a:t>
            </a:r>
            <a:r>
              <a:rPr lang="en-US" sz="2000" b="1" dirty="0">
                <a:solidFill>
                  <a:srgbClr val="053359"/>
                </a:solidFill>
              </a:rPr>
              <a:t>48%</a:t>
            </a:r>
            <a:r>
              <a:rPr lang="en-US" sz="2000" dirty="0">
                <a:solidFill>
                  <a:srgbClr val="053359"/>
                </a:solidFill>
              </a:rPr>
              <a:t>) and PPP (</a:t>
            </a:r>
            <a:r>
              <a:rPr lang="en-US" sz="2000" b="1" dirty="0">
                <a:solidFill>
                  <a:srgbClr val="053359"/>
                </a:solidFill>
              </a:rPr>
              <a:t>47%</a:t>
            </a:r>
            <a:r>
              <a:rPr lang="en-US" sz="2000" dirty="0">
                <a:solidFill>
                  <a:srgbClr val="053359"/>
                </a:solidFill>
              </a:rPr>
              <a:t>). </a:t>
            </a:r>
            <a:endParaRPr sz="2000" dirty="0">
              <a:solidFill>
                <a:srgbClr val="053359"/>
              </a:solidFill>
            </a:endParaRPr>
          </a:p>
        </p:txBody>
      </p:sp>
      <p:sp>
        <p:nvSpPr>
          <p:cNvPr id="6" name="TextBox 5">
            <a:extLst>
              <a:ext uri="{FF2B5EF4-FFF2-40B4-BE49-F238E27FC236}">
                <a16:creationId xmlns:a16="http://schemas.microsoft.com/office/drawing/2014/main" id="{36324E53-FA95-4F92-A326-6483144588C9}"/>
              </a:ext>
            </a:extLst>
          </p:cNvPr>
          <p:cNvSpPr txBox="1"/>
          <p:nvPr/>
        </p:nvSpPr>
        <p:spPr>
          <a:xfrm>
            <a:off x="0" y="6050137"/>
            <a:ext cx="11044736"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Paycheck Protection Program (PPP), Economic Injury Disaster Loan (EIDL), and Restaurant Revitalization Fund (RRF) are administered by the US Small Business Administration. Respondents could select multiple options.</a:t>
            </a:r>
            <a:endParaRPr lang="en-US" sz="1050" i="1" dirty="0"/>
          </a:p>
        </p:txBody>
      </p:sp>
      <p:sp>
        <p:nvSpPr>
          <p:cNvPr id="9" name="TextBox 8">
            <a:extLst>
              <a:ext uri="{FF2B5EF4-FFF2-40B4-BE49-F238E27FC236}">
                <a16:creationId xmlns:a16="http://schemas.microsoft.com/office/drawing/2014/main" id="{ECF68514-B811-4B3C-89B2-5BA48D1CBA0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N=1758</a:t>
            </a:r>
          </a:p>
        </p:txBody>
      </p:sp>
      <p:sp>
        <p:nvSpPr>
          <p:cNvPr id="11" name="TextBox 10">
            <a:extLst>
              <a:ext uri="{FF2B5EF4-FFF2-40B4-BE49-F238E27FC236}">
                <a16:creationId xmlns:a16="http://schemas.microsoft.com/office/drawing/2014/main" id="{B7ABEDEE-3ADD-469A-9421-40C7795EDB0C}"/>
              </a:ext>
            </a:extLst>
          </p:cNvPr>
          <p:cNvSpPr txBox="1"/>
          <p:nvPr/>
        </p:nvSpPr>
        <p:spPr>
          <a:xfrm>
            <a:off x="7315200" y="2286000"/>
            <a:ext cx="450007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7086F6F0-6685-4F50-AD2D-6A9791E7F9A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1893086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AA824DEF-2C94-4868-B580-F7D677F23E43}"/>
              </a:ext>
            </a:extLst>
          </p:cNvPr>
          <p:cNvSpPr>
            <a:spLocks noGrp="1"/>
          </p:cNvSpPr>
          <p:nvPr>
            <p:ph type="title"/>
          </p:nvPr>
        </p:nvSpPr>
        <p:spPr>
          <a:xfrm>
            <a:off x="-1" y="136525"/>
            <a:ext cx="7579895" cy="710300"/>
          </a:xfrm>
        </p:spPr>
        <p:txBody>
          <a:bodyPr>
            <a:normAutofit fontScale="90000"/>
          </a:bodyPr>
          <a:lstStyle/>
          <a:p>
            <a:r>
              <a:rPr lang="en-US" sz="3100" dirty="0">
                <a:solidFill>
                  <a:srgbClr val="053359"/>
                </a:solidFill>
                <a:latin typeface="Proxima nova"/>
                <a:ea typeface="Roboto" panose="02000000000000000000" pitchFamily="2" charset="0"/>
              </a:rPr>
              <a:t>Reasons firms did not seek financial assistance </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did not apply for assistance)</a:t>
            </a:r>
            <a:endParaRPr lang="en-US" sz="1600" dirty="0">
              <a:latin typeface="Proxima nova"/>
            </a:endParaRPr>
          </a:p>
        </p:txBody>
      </p:sp>
      <p:sp>
        <p:nvSpPr>
          <p:cNvPr id="6" name="TextBox 5">
            <a:extLst>
              <a:ext uri="{FF2B5EF4-FFF2-40B4-BE49-F238E27FC236}">
                <a16:creationId xmlns:a16="http://schemas.microsoft.com/office/drawing/2014/main" id="{E1CE36AA-E91B-47DF-84BA-0B5BF427D839}"/>
              </a:ext>
            </a:extLst>
          </p:cNvPr>
          <p:cNvSpPr txBox="1"/>
          <p:nvPr/>
        </p:nvSpPr>
        <p:spPr>
          <a:xfrm>
            <a:off x="7315199" y="2686110"/>
            <a:ext cx="4550229"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Of firms in the national SBCS sample that did not seek financial assistance, </a:t>
            </a:r>
            <a:r>
              <a:rPr lang="en-US" sz="2400" b="1" dirty="0">
                <a:solidFill>
                  <a:srgbClr val="053359"/>
                </a:solidFill>
              </a:rPr>
              <a:t>44%</a:t>
            </a:r>
            <a:r>
              <a:rPr lang="en-US" sz="2000" dirty="0">
                <a:solidFill>
                  <a:srgbClr val="053359"/>
                </a:solidFill>
              </a:rPr>
              <a:t> said they did not expect their business would qualify; </a:t>
            </a:r>
            <a:r>
              <a:rPr lang="en-US" sz="2400" b="1" dirty="0">
                <a:solidFill>
                  <a:srgbClr val="053359"/>
                </a:solidFill>
              </a:rPr>
              <a:t>36%</a:t>
            </a:r>
            <a:r>
              <a:rPr lang="en-US" sz="2000" dirty="0">
                <a:solidFill>
                  <a:srgbClr val="053359"/>
                </a:solidFill>
              </a:rPr>
              <a:t> did not apply because their business did not need funding. </a:t>
            </a:r>
            <a:endParaRPr sz="2000" dirty="0">
              <a:solidFill>
                <a:srgbClr val="053359"/>
              </a:solidFill>
            </a:endParaRPr>
          </a:p>
        </p:txBody>
      </p:sp>
      <p:sp>
        <p:nvSpPr>
          <p:cNvPr id="8" name="TextBox 7">
            <a:extLst>
              <a:ext uri="{FF2B5EF4-FFF2-40B4-BE49-F238E27FC236}">
                <a16:creationId xmlns:a16="http://schemas.microsoft.com/office/drawing/2014/main" id="{32B3D63E-9F21-4E49-BC35-911FC53F5A41}"/>
              </a:ext>
            </a:extLst>
          </p:cNvPr>
          <p:cNvSpPr txBox="1"/>
          <p:nvPr/>
        </p:nvSpPr>
        <p:spPr>
          <a:xfrm>
            <a:off x="0" y="616069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  </a:t>
            </a:r>
            <a:endParaRPr lang="en-US" sz="1050" i="1" dirty="0"/>
          </a:p>
        </p:txBody>
      </p:sp>
      <p:sp>
        <p:nvSpPr>
          <p:cNvPr id="9" name="TextBox 8">
            <a:extLst>
              <a:ext uri="{FF2B5EF4-FFF2-40B4-BE49-F238E27FC236}">
                <a16:creationId xmlns:a16="http://schemas.microsoft.com/office/drawing/2014/main" id="{D4DC727B-9D05-4786-92D2-6B0497491C4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N=203</a:t>
            </a:r>
          </a:p>
        </p:txBody>
      </p:sp>
      <p:sp>
        <p:nvSpPr>
          <p:cNvPr id="11" name="TextBox 10">
            <a:extLst>
              <a:ext uri="{FF2B5EF4-FFF2-40B4-BE49-F238E27FC236}">
                <a16:creationId xmlns:a16="http://schemas.microsoft.com/office/drawing/2014/main" id="{FA7FE048-47C0-4845-8E88-7F4E4D0FBA59}"/>
              </a:ext>
            </a:extLst>
          </p:cNvPr>
          <p:cNvSpPr txBox="1"/>
          <p:nvPr/>
        </p:nvSpPr>
        <p:spPr>
          <a:xfrm>
            <a:off x="7315200" y="2286000"/>
            <a:ext cx="455022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FF979DA-A8DB-4C24-B2EC-4B122732C1F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428790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BA98923-FD84-4ECF-8843-E252E4718CC4}"/>
              </a:ext>
            </a:extLst>
          </p:cNvPr>
          <p:cNvSpPr>
            <a:spLocks noGrp="1"/>
          </p:cNvSpPr>
          <p:nvPr>
            <p:ph type="title"/>
          </p:nvPr>
        </p:nvSpPr>
        <p:spPr>
          <a:xfrm>
            <a:off x="0" y="136525"/>
            <a:ext cx="5775158" cy="710300"/>
          </a:xfrm>
        </p:spPr>
        <p:txBody>
          <a:bodyPr>
            <a:normAutofit fontScale="90000"/>
          </a:bodyPr>
          <a:lstStyle/>
          <a:p>
            <a:r>
              <a:rPr lang="en-US" sz="3100" dirty="0">
                <a:solidFill>
                  <a:srgbClr val="053359"/>
                </a:solidFill>
                <a:latin typeface="Proxima nova"/>
                <a:ea typeface="Roboto" panose="02000000000000000000" pitchFamily="2" charset="0"/>
              </a:rPr>
              <a:t>PPP funding received as a share of amount sought </a:t>
            </a:r>
            <a:r>
              <a:rPr lang="en-US" sz="1600" dirty="0">
                <a:solidFill>
                  <a:srgbClr val="053359"/>
                </a:solidFill>
                <a:latin typeface="Proxima nova"/>
                <a:ea typeface="Roboto" panose="02000000000000000000" pitchFamily="2" charset="0"/>
              </a:rPr>
              <a:t>(% of employer firm PPP applicants)</a:t>
            </a:r>
            <a:endParaRPr lang="en-US" sz="1600" dirty="0">
              <a:latin typeface="Proxima nova"/>
            </a:endParaRPr>
          </a:p>
        </p:txBody>
      </p:sp>
      <p:sp>
        <p:nvSpPr>
          <p:cNvPr id="6" name="TextBox 5">
            <a:extLst>
              <a:ext uri="{FF2B5EF4-FFF2-40B4-BE49-F238E27FC236}">
                <a16:creationId xmlns:a16="http://schemas.microsoft.com/office/drawing/2014/main" id="{8FD29F29-896A-427C-A461-69F2CFD7DC1A}"/>
              </a:ext>
            </a:extLst>
          </p:cNvPr>
          <p:cNvSpPr txBox="1"/>
          <p:nvPr/>
        </p:nvSpPr>
        <p:spPr>
          <a:xfrm>
            <a:off x="7315200" y="2686110"/>
            <a:ext cx="3771506" cy="1446550"/>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67%</a:t>
            </a:r>
            <a:r>
              <a:rPr lang="en-US" sz="2000" dirty="0">
                <a:solidFill>
                  <a:srgbClr val="053359"/>
                </a:solidFill>
              </a:rPr>
              <a:t> of PPP applicants received the full amount sought; </a:t>
            </a:r>
            <a:r>
              <a:rPr lang="en-US" sz="2400" b="1" dirty="0">
                <a:solidFill>
                  <a:srgbClr val="053359"/>
                </a:solidFill>
              </a:rPr>
              <a:t>10%</a:t>
            </a:r>
            <a:r>
              <a:rPr lang="en-US" sz="2000" dirty="0">
                <a:solidFill>
                  <a:srgbClr val="053359"/>
                </a:solidFill>
              </a:rPr>
              <a:t> received none.</a:t>
            </a:r>
            <a:endParaRPr sz="2000" dirty="0">
              <a:solidFill>
                <a:srgbClr val="053359"/>
              </a:solidFill>
            </a:endParaRPr>
          </a:p>
        </p:txBody>
      </p:sp>
      <p:sp>
        <p:nvSpPr>
          <p:cNvPr id="8" name="TextBox 7">
            <a:extLst>
              <a:ext uri="{FF2B5EF4-FFF2-40B4-BE49-F238E27FC236}">
                <a16:creationId xmlns:a16="http://schemas.microsoft.com/office/drawing/2014/main" id="{2B4E04AA-55C4-4890-A6A9-FCE6F54491D9}"/>
              </a:ext>
            </a:extLst>
          </p:cNvPr>
          <p:cNvSpPr txBox="1"/>
          <p:nvPr/>
        </p:nvSpPr>
        <p:spPr>
          <a:xfrm>
            <a:off x="0" y="6150420"/>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 </a:t>
            </a:r>
            <a:endParaRPr lang="en-US" sz="1050" i="1" dirty="0"/>
          </a:p>
        </p:txBody>
      </p:sp>
      <p:sp>
        <p:nvSpPr>
          <p:cNvPr id="9" name="TextBox 8">
            <a:extLst>
              <a:ext uri="{FF2B5EF4-FFF2-40B4-BE49-F238E27FC236}">
                <a16:creationId xmlns:a16="http://schemas.microsoft.com/office/drawing/2014/main" id="{72F93783-B8B9-4F1C-8811-F4BBAAAD416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N=842</a:t>
            </a:r>
          </a:p>
        </p:txBody>
      </p:sp>
      <p:sp>
        <p:nvSpPr>
          <p:cNvPr id="11" name="TextBox 10">
            <a:extLst>
              <a:ext uri="{FF2B5EF4-FFF2-40B4-BE49-F238E27FC236}">
                <a16:creationId xmlns:a16="http://schemas.microsoft.com/office/drawing/2014/main" id="{1DE7F6C8-4464-4EC8-BB4D-7C8DB67BAAF4}"/>
              </a:ext>
            </a:extLst>
          </p:cNvPr>
          <p:cNvSpPr txBox="1"/>
          <p:nvPr/>
        </p:nvSpPr>
        <p:spPr>
          <a:xfrm>
            <a:off x="7315200" y="2286000"/>
            <a:ext cx="377150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0C5CCA0-D50B-42A1-AD4F-5CE63A886B66}"/>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148083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A25610-1C11-4B2D-9E30-8D3B52DFF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49665" cy="6890437"/>
          </a:xfrm>
          <a:prstGeom prst="rect">
            <a:avLst/>
          </a:prstGeom>
        </p:spPr>
      </p:pic>
    </p:spTree>
    <p:extLst>
      <p:ext uri="{BB962C8B-B14F-4D97-AF65-F5344CB8AC3E}">
        <p14:creationId xmlns:p14="http://schemas.microsoft.com/office/powerpoint/2010/main" val="116174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7180-626A-45E6-AC3B-3ED8AC497CB2}"/>
              </a:ext>
            </a:extLst>
          </p:cNvPr>
          <p:cNvSpPr>
            <a:spLocks noGrp="1"/>
          </p:cNvSpPr>
          <p:nvPr>
            <p:ph type="title"/>
          </p:nvPr>
        </p:nvSpPr>
        <p:spPr>
          <a:xfrm>
            <a:off x="52227" y="0"/>
            <a:ext cx="11353800" cy="933651"/>
          </a:xfrm>
        </p:spPr>
        <p:txBody>
          <a:bodyPr/>
          <a:lstStyle/>
          <a:p>
            <a:r>
              <a:rPr lang="en-US" dirty="0">
                <a:solidFill>
                  <a:srgbClr val="053359"/>
                </a:solidFill>
                <a:latin typeface="Proxima nova"/>
                <a:ea typeface="Roboto" panose="02000000000000000000" pitchFamily="2" charset="0"/>
              </a:rPr>
              <a:t>About this report</a:t>
            </a:r>
          </a:p>
        </p:txBody>
      </p:sp>
      <p:sp>
        <p:nvSpPr>
          <p:cNvPr id="3" name="Content Placeholder 2">
            <a:extLst>
              <a:ext uri="{FF2B5EF4-FFF2-40B4-BE49-F238E27FC236}">
                <a16:creationId xmlns:a16="http://schemas.microsoft.com/office/drawing/2014/main" id="{88D8BFD9-4794-45FE-831C-5223B9412FE5}"/>
              </a:ext>
            </a:extLst>
          </p:cNvPr>
          <p:cNvSpPr>
            <a:spLocks noGrp="1"/>
          </p:cNvSpPr>
          <p:nvPr>
            <p:ph idx="4294967295"/>
          </p:nvPr>
        </p:nvSpPr>
        <p:spPr>
          <a:xfrm>
            <a:off x="838200" y="1125273"/>
            <a:ext cx="10515600" cy="5385595"/>
          </a:xfrm>
        </p:spPr>
        <p:txBody>
          <a:bodyPr>
            <a:normAutofit/>
          </a:bodyPr>
          <a:lstStyle/>
          <a:p>
            <a:r>
              <a:rPr lang="en-US" sz="2300" dirty="0">
                <a:solidFill>
                  <a:srgbClr val="053359"/>
                </a:solidFill>
                <a:latin typeface="Roboto" panose="02000000000000000000" pitchFamily="2" charset="0"/>
                <a:ea typeface="Roboto" panose="02000000000000000000" pitchFamily="2" charset="0"/>
              </a:rPr>
              <a:t>The Small Business Credit Survey (SBCS) is an annual survey of firms with fewer than 500 employees.</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Data in this report represent findings from the 2021 SBCS survey year. The survey was fielded from September 8, 2021, through November 19, 2021.</a:t>
            </a:r>
          </a:p>
          <a:p>
            <a:pPr marL="0" indent="0">
              <a:spcBef>
                <a:spcPts val="600"/>
              </a:spcBef>
              <a:buNone/>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The findings in this report show data for employer firms only (employer firms are firms with at least one employee in addition to the owner(s)). The charts display findings for this report’s specific subset of the SBCS employer firm data, while the “SBCS employer firm findings” box on each page provides a comparison to the national-level sample of all employer firms.</a:t>
            </a:r>
          </a:p>
          <a:p>
            <a:pPr>
              <a:spcBef>
                <a:spcPts val="200"/>
              </a:spcBef>
            </a:pPr>
            <a:endParaRPr lang="en-US" sz="2300" dirty="0">
              <a:solidFill>
                <a:srgbClr val="053359"/>
              </a:solidFill>
              <a:latin typeface="Roboto" panose="02000000000000000000" pitchFamily="2" charset="0"/>
              <a:ea typeface="Roboto" panose="02000000000000000000" pitchFamily="2" charset="0"/>
            </a:endParaRPr>
          </a:p>
          <a:p>
            <a:pPr>
              <a:spcBef>
                <a:spcPts val="200"/>
              </a:spcBef>
            </a:pPr>
            <a:r>
              <a:rPr lang="en-US" sz="2300" dirty="0">
                <a:solidFill>
                  <a:srgbClr val="053359"/>
                </a:solidFill>
                <a:latin typeface="Roboto" panose="02000000000000000000" pitchFamily="2" charset="0"/>
                <a:ea typeface="Roboto" panose="02000000000000000000" pitchFamily="2" charset="0"/>
              </a:rPr>
              <a:t>Estimates on a given slide are redacted if their associated survey question has fewer than 50 observations.</a:t>
            </a:r>
          </a:p>
        </p:txBody>
      </p:sp>
    </p:spTree>
    <p:extLst>
      <p:ext uri="{BB962C8B-B14F-4D97-AF65-F5344CB8AC3E}">
        <p14:creationId xmlns:p14="http://schemas.microsoft.com/office/powerpoint/2010/main" val="80707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Use of financial services providers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82FF21D1-53C5-49DD-967D-8FF644222873}"/>
              </a:ext>
            </a:extLst>
          </p:cNvPr>
          <p:cNvSpPr txBox="1"/>
          <p:nvPr/>
        </p:nvSpPr>
        <p:spPr>
          <a:xfrm>
            <a:off x="7315200" y="2686110"/>
            <a:ext cx="4158343" cy="1323439"/>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the most common financial services providers used by employer firms are large banks (</a:t>
            </a:r>
            <a:r>
              <a:rPr lang="en-US" sz="2000" b="1" dirty="0">
                <a:solidFill>
                  <a:srgbClr val="053359"/>
                </a:solidFill>
              </a:rPr>
              <a:t>56%</a:t>
            </a:r>
            <a:r>
              <a:rPr lang="en-US" sz="2000" dirty="0">
                <a:solidFill>
                  <a:srgbClr val="053359"/>
                </a:solidFill>
              </a:rPr>
              <a:t>) and small banks (</a:t>
            </a:r>
            <a:r>
              <a:rPr lang="en-US" sz="2000" b="1" dirty="0">
                <a:solidFill>
                  <a:srgbClr val="053359"/>
                </a:solidFill>
              </a:rPr>
              <a:t>47%</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0FA988E-53D7-48C1-826A-63355B2600C0}"/>
              </a:ext>
            </a:extLst>
          </p:cNvPr>
          <p:cNvSpPr txBox="1"/>
          <p:nvPr/>
        </p:nvSpPr>
        <p:spPr>
          <a:xfrm>
            <a:off x="0" y="5940663"/>
            <a:ext cx="10876547"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Financial services providers are those at which the firm has an account or uses other financial services, including loans and payments processing. Respondents could select multiple options.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1C11FCF3-3156-47FD-8BD7-1806F50B484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N=1761</a:t>
            </a:r>
          </a:p>
        </p:txBody>
      </p:sp>
      <p:sp>
        <p:nvSpPr>
          <p:cNvPr id="11" name="TextBox 10">
            <a:extLst>
              <a:ext uri="{FF2B5EF4-FFF2-40B4-BE49-F238E27FC236}">
                <a16:creationId xmlns:a16="http://schemas.microsoft.com/office/drawing/2014/main" id="{CBD77210-B711-42D4-8D42-0FAEEC85161C}"/>
              </a:ext>
            </a:extLst>
          </p:cNvPr>
          <p:cNvSpPr txBox="1"/>
          <p:nvPr/>
        </p:nvSpPr>
        <p:spPr>
          <a:xfrm>
            <a:off x="7315200" y="2286000"/>
            <a:ext cx="4153671"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990654D-BCA6-4CEB-9CEC-4D0C68021FA2}"/>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3534520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do not use banks</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 that do not use banks for financial services)</a:t>
            </a:r>
            <a:endParaRPr lang="en-US" sz="1600" dirty="0">
              <a:latin typeface="Proxima nova"/>
            </a:endParaRPr>
          </a:p>
        </p:txBody>
      </p:sp>
      <p:sp>
        <p:nvSpPr>
          <p:cNvPr id="6" name="TextBox 5">
            <a:extLst>
              <a:ext uri="{FF2B5EF4-FFF2-40B4-BE49-F238E27FC236}">
                <a16:creationId xmlns:a16="http://schemas.microsoft.com/office/drawing/2014/main" id="{B6C12565-EDC0-41A7-88FF-3E9586AD9009}"/>
              </a:ext>
            </a:extLst>
          </p:cNvPr>
          <p:cNvSpPr txBox="1"/>
          <p:nvPr/>
        </p:nvSpPr>
        <p:spPr>
          <a:xfrm>
            <a:off x="7315200" y="2686316"/>
            <a:ext cx="416178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do not use banks, the most common reason is that they believe banks' costs and fees are too high (</a:t>
            </a:r>
            <a:r>
              <a:rPr lang="en-US" sz="2400" b="1" dirty="0">
                <a:solidFill>
                  <a:srgbClr val="053359"/>
                </a:solidFill>
              </a:rPr>
              <a:t>45%</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09B85581-6E6F-4A16-813C-C9723D761B1A}"/>
              </a:ext>
            </a:extLst>
          </p:cNvPr>
          <p:cNvSpPr txBox="1"/>
          <p:nvPr/>
        </p:nvSpPr>
        <p:spPr>
          <a:xfrm>
            <a:off x="0" y="6072065"/>
            <a:ext cx="11737298"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a:t>
            </a:r>
            <a:r>
              <a:rPr lang="en-US" sz="1050" b="0" i="1" dirty="0">
                <a:solidFill>
                  <a:srgbClr val="333333"/>
                </a:solidFill>
                <a:effectLst/>
                <a:latin typeface="Roboto" panose="02000000000000000000" pitchFamily="2" charset="0"/>
                <a:ea typeface="Roboto" panose="02000000000000000000" pitchFamily="2" charset="0"/>
              </a:rPr>
              <a:t>Would not meet bank requirements" includes requirements for minimum balance, documentation, etc. “Prefer credit union” was not a discrete answer choice in the questionnaire; however, it was cited frequently enough by respondents as a reason in “other” that it warranted a separate response line in the reporting</a:t>
            </a:r>
            <a:r>
              <a:rPr lang="en-US" sz="1050" i="1" dirty="0">
                <a:solidFill>
                  <a:srgbClr val="000000"/>
                </a:solidFill>
                <a:latin typeface="Roboto" panose="02000000000000000000" pitchFamily="2" charset="0"/>
                <a:ea typeface="Roboto" panose="02000000000000000000" pitchFamily="2" charset="0"/>
              </a:rPr>
              <a:t>.</a:t>
            </a:r>
            <a:endParaRPr lang="en-US" sz="1050" i="1" dirty="0">
              <a:latin typeface="Roboto" panose="02000000000000000000" pitchFamily="2" charset="0"/>
              <a:ea typeface="Roboto" panose="02000000000000000000" pitchFamily="2" charset="0"/>
            </a:endParaRPr>
          </a:p>
        </p:txBody>
      </p:sp>
      <p:sp>
        <p:nvSpPr>
          <p:cNvPr id="9" name="TextBox 8">
            <a:extLst>
              <a:ext uri="{FF2B5EF4-FFF2-40B4-BE49-F238E27FC236}">
                <a16:creationId xmlns:a16="http://schemas.microsoft.com/office/drawing/2014/main" id="{6CD886BB-B3CE-4483-9DAB-9CA95F0787A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N=277</a:t>
            </a:r>
          </a:p>
        </p:txBody>
      </p:sp>
      <p:sp>
        <p:nvSpPr>
          <p:cNvPr id="11" name="TextBox 10">
            <a:extLst>
              <a:ext uri="{FF2B5EF4-FFF2-40B4-BE49-F238E27FC236}">
                <a16:creationId xmlns:a16="http://schemas.microsoft.com/office/drawing/2014/main" id="{E6CD43CF-2B99-4CA7-B628-57933FF0CC10}"/>
              </a:ext>
            </a:extLst>
          </p:cNvPr>
          <p:cNvSpPr txBox="1"/>
          <p:nvPr/>
        </p:nvSpPr>
        <p:spPr>
          <a:xfrm>
            <a:off x="7315200" y="2286000"/>
            <a:ext cx="416178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8DEA7E3-8BB3-4422-B567-D12783431F54}"/>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1591238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Amount of debt outstanding</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53325773-A71F-4847-BE27-9B3643EF13E3}"/>
              </a:ext>
            </a:extLst>
          </p:cNvPr>
          <p:cNvSpPr txBox="1"/>
          <p:nvPr/>
        </p:nvSpPr>
        <p:spPr>
          <a:xfrm>
            <a:off x="7315200" y="2686110"/>
            <a:ext cx="3929450" cy="1077218"/>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a:solidFill>
                  <a:srgbClr val="053359"/>
                </a:solidFill>
              </a:rPr>
              <a:t>Nationally, </a:t>
            </a:r>
            <a:r>
              <a:rPr lang="en-US" sz="2400" b="1">
                <a:solidFill>
                  <a:srgbClr val="053359"/>
                </a:solidFill>
              </a:rPr>
              <a:t>74%</a:t>
            </a:r>
            <a:r>
              <a:rPr lang="en-US" sz="2000">
                <a:solidFill>
                  <a:srgbClr val="053359"/>
                </a:solidFill>
              </a:rPr>
              <a:t> of employer firms had outstanding debt at the time of the survey.</a:t>
            </a:r>
            <a:endParaRPr sz="2000">
              <a:solidFill>
                <a:srgbClr val="053359"/>
              </a:solidFill>
            </a:endParaRPr>
          </a:p>
        </p:txBody>
      </p:sp>
      <p:sp>
        <p:nvSpPr>
          <p:cNvPr id="8" name="TextBox 7">
            <a:extLst>
              <a:ext uri="{FF2B5EF4-FFF2-40B4-BE49-F238E27FC236}">
                <a16:creationId xmlns:a16="http://schemas.microsoft.com/office/drawing/2014/main" id="{3C88DF72-9F2C-4DDF-AD02-3535262FB77A}"/>
              </a:ext>
            </a:extLst>
          </p:cNvPr>
          <p:cNvSpPr txBox="1"/>
          <p:nvPr/>
        </p:nvSpPr>
        <p:spPr>
          <a:xfrm>
            <a:off x="0" y="6062292"/>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were instructed to exclude loans they expected would be forgiven from their outstanding debt (for example, PPP loans). Percentages may not sum to 100 because of rounding.</a:t>
            </a:r>
            <a:endParaRPr lang="en-US" sz="1050" i="1" dirty="0"/>
          </a:p>
        </p:txBody>
      </p:sp>
      <p:sp>
        <p:nvSpPr>
          <p:cNvPr id="9" name="TextBox 8">
            <a:extLst>
              <a:ext uri="{FF2B5EF4-FFF2-40B4-BE49-F238E27FC236}">
                <a16:creationId xmlns:a16="http://schemas.microsoft.com/office/drawing/2014/main" id="{C9A83AB6-D98A-4E77-A145-2C92500804E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N=1730</a:t>
            </a:r>
          </a:p>
        </p:txBody>
      </p:sp>
      <p:sp>
        <p:nvSpPr>
          <p:cNvPr id="11" name="TextBox 10">
            <a:extLst>
              <a:ext uri="{FF2B5EF4-FFF2-40B4-BE49-F238E27FC236}">
                <a16:creationId xmlns:a16="http://schemas.microsoft.com/office/drawing/2014/main" id="{2A093441-5AAA-47A3-BB69-C7B342192362}"/>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1BE0E5C-C8A3-4588-A928-4586640AC1D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382083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fontScale="90000"/>
          </a:bodyPr>
          <a:lstStyle/>
          <a:p>
            <a:r>
              <a:rPr lang="en-US" sz="3100" dirty="0">
                <a:solidFill>
                  <a:srgbClr val="053359"/>
                </a:solidFill>
                <a:latin typeface="Proxima nova"/>
                <a:ea typeface="Roboto" panose="02000000000000000000" pitchFamily="2" charset="0"/>
              </a:rPr>
              <a:t>Share of firms that applied for financing, prior 12 months </a:t>
            </a:r>
            <a:r>
              <a:rPr lang="en-US" sz="1600" dirty="0">
                <a:solidFill>
                  <a:srgbClr val="053359"/>
                </a:solidFill>
                <a:latin typeface="Proxima nova"/>
                <a:ea typeface="Roboto" panose="02000000000000000000" pitchFamily="2" charset="0"/>
              </a:rPr>
              <a:t>(% of employer firms)</a:t>
            </a:r>
            <a:endParaRPr lang="en-US" sz="1600" dirty="0">
              <a:latin typeface="Proxima nova"/>
            </a:endParaRPr>
          </a:p>
        </p:txBody>
      </p:sp>
      <p:sp>
        <p:nvSpPr>
          <p:cNvPr id="6" name="TextBox 5">
            <a:extLst>
              <a:ext uri="{FF2B5EF4-FFF2-40B4-BE49-F238E27FC236}">
                <a16:creationId xmlns:a16="http://schemas.microsoft.com/office/drawing/2014/main" id="{97E2C3EA-F123-43AF-9F85-94E2EE108A1F}"/>
              </a:ext>
            </a:extLst>
          </p:cNvPr>
          <p:cNvSpPr txBox="1"/>
          <p:nvPr/>
        </p:nvSpPr>
        <p:spPr>
          <a:xfrm>
            <a:off x="7315200" y="2686110"/>
            <a:ext cx="4390300"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34%</a:t>
            </a:r>
            <a:r>
              <a:rPr lang="en-US" sz="2000" dirty="0">
                <a:solidFill>
                  <a:srgbClr val="053359"/>
                </a:solidFill>
              </a:rPr>
              <a:t> applied for financing in the prior 12 months. The other </a:t>
            </a:r>
            <a:r>
              <a:rPr lang="en-US" sz="2400" b="1" dirty="0">
                <a:solidFill>
                  <a:srgbClr val="053359"/>
                </a:solidFill>
              </a:rPr>
              <a:t>66%</a:t>
            </a:r>
            <a:r>
              <a:rPr lang="en-US" sz="2400" dirty="0">
                <a:solidFill>
                  <a:srgbClr val="053359"/>
                </a:solidFill>
              </a:rPr>
              <a:t> </a:t>
            </a:r>
            <a:r>
              <a:rPr lang="en-US" sz="2000" dirty="0">
                <a:solidFill>
                  <a:srgbClr val="053359"/>
                </a:solidFill>
              </a:rPr>
              <a:t>were nonapplicants, meaning they had not applied for new financing in the prior 12 months.</a:t>
            </a:r>
            <a:endParaRPr sz="2000" dirty="0">
              <a:solidFill>
                <a:srgbClr val="053359"/>
              </a:solidFill>
            </a:endParaRPr>
          </a:p>
        </p:txBody>
      </p:sp>
      <p:sp>
        <p:nvSpPr>
          <p:cNvPr id="8" name="TextBox 7">
            <a:extLst>
              <a:ext uri="{FF2B5EF4-FFF2-40B4-BE49-F238E27FC236}">
                <a16:creationId xmlns:a16="http://schemas.microsoft.com/office/drawing/2014/main" id="{EC84A73E-9A83-41B0-99A1-6AD278457B28}"/>
              </a:ext>
            </a:extLst>
          </p:cNvPr>
          <p:cNvSpPr txBox="1"/>
          <p:nvPr/>
        </p:nvSpPr>
        <p:spPr>
          <a:xfrm>
            <a:off x="0" y="6098398"/>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Excludes </a:t>
            </a:r>
            <a:r>
              <a:rPr lang="en-US" sz="1050" i="1" dirty="0">
                <a:solidFill>
                  <a:srgbClr val="000000"/>
                </a:solidFill>
                <a:latin typeface="Roboto" panose="02000000000000000000" pitchFamily="2" charset="0"/>
                <a:ea typeface="Roboto" panose="02000000000000000000" pitchFamily="2" charset="0"/>
              </a:rPr>
              <a:t>applications for </a:t>
            </a:r>
            <a:r>
              <a:rPr lang="en-US" sz="1050" b="0" i="1" u="none" strike="noStrike" dirty="0">
                <a:solidFill>
                  <a:srgbClr val="000000"/>
                </a:solidFill>
                <a:effectLst/>
                <a:latin typeface="Roboto" panose="02000000000000000000" pitchFamily="2" charset="0"/>
                <a:ea typeface="Roboto" panose="02000000000000000000" pitchFamily="2" charset="0"/>
              </a:rPr>
              <a:t>pandemic-related financial assistance.</a:t>
            </a:r>
            <a:endParaRPr lang="en-US" sz="1050" i="1" dirty="0"/>
          </a:p>
        </p:txBody>
      </p:sp>
      <p:sp>
        <p:nvSpPr>
          <p:cNvPr id="9" name="TextBox 8">
            <a:extLst>
              <a:ext uri="{FF2B5EF4-FFF2-40B4-BE49-F238E27FC236}">
                <a16:creationId xmlns:a16="http://schemas.microsoft.com/office/drawing/2014/main" id="{FFD9BBBA-27E7-45AA-BB33-0E11021673C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N=1721</a:t>
            </a:r>
          </a:p>
        </p:txBody>
      </p:sp>
      <p:sp>
        <p:nvSpPr>
          <p:cNvPr id="11" name="TextBox 10">
            <a:extLst>
              <a:ext uri="{FF2B5EF4-FFF2-40B4-BE49-F238E27FC236}">
                <a16:creationId xmlns:a16="http://schemas.microsoft.com/office/drawing/2014/main" id="{BEE1EB8C-F159-4FBF-A5DA-63F6277BBCC0}"/>
              </a:ext>
            </a:extLst>
          </p:cNvPr>
          <p:cNvSpPr txBox="1"/>
          <p:nvPr/>
        </p:nvSpPr>
        <p:spPr>
          <a:xfrm>
            <a:off x="7315200" y="2286000"/>
            <a:ext cx="439030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24917E15-2495-4A8F-8604-5AE536A07AE7}"/>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2822251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applied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E056DEE2-8674-457C-ACD2-630342C6F373}"/>
              </a:ext>
            </a:extLst>
          </p:cNvPr>
          <p:cNvSpPr txBox="1"/>
          <p:nvPr/>
        </p:nvSpPr>
        <p:spPr>
          <a:xfrm>
            <a:off x="7315200" y="2686110"/>
            <a:ext cx="4232939" cy="163121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Employer firms in the national SBCS sample that applied for financing most often did so to meet operating expenses (</a:t>
            </a:r>
            <a:r>
              <a:rPr lang="en-US" sz="2000" b="1" dirty="0">
                <a:solidFill>
                  <a:srgbClr val="053359"/>
                </a:solidFill>
              </a:rPr>
              <a:t>62%</a:t>
            </a:r>
            <a:r>
              <a:rPr lang="en-US" sz="2000" dirty="0">
                <a:solidFill>
                  <a:srgbClr val="053359"/>
                </a:solidFill>
              </a:rPr>
              <a:t>) and/or to expand their business (</a:t>
            </a:r>
            <a:r>
              <a:rPr lang="en-US" sz="2000" b="1" dirty="0">
                <a:solidFill>
                  <a:srgbClr val="053359"/>
                </a:solidFill>
              </a:rPr>
              <a:t>41%</a:t>
            </a:r>
            <a:r>
              <a:rPr lang="en-US" sz="2000" dirty="0">
                <a:solidFill>
                  <a:srgbClr val="053359"/>
                </a:solidFill>
              </a:rPr>
              <a:t>). </a:t>
            </a:r>
            <a:endParaRPr sz="2000" dirty="0">
              <a:solidFill>
                <a:srgbClr val="053359"/>
              </a:solidFill>
            </a:endParaRPr>
          </a:p>
        </p:txBody>
      </p:sp>
      <p:sp>
        <p:nvSpPr>
          <p:cNvPr id="8" name="TextBox 7">
            <a:extLst>
              <a:ext uri="{FF2B5EF4-FFF2-40B4-BE49-F238E27FC236}">
                <a16:creationId xmlns:a16="http://schemas.microsoft.com/office/drawing/2014/main" id="{6AF0C269-89F2-4B5A-8E73-296E83279D47}"/>
              </a:ext>
            </a:extLst>
          </p:cNvPr>
          <p:cNvSpPr txBox="1"/>
          <p:nvPr/>
        </p:nvSpPr>
        <p:spPr>
          <a:xfrm>
            <a:off x="0" y="61363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Respondents could select multiple options.</a:t>
            </a:r>
            <a:endParaRPr lang="en-US" sz="1050" i="1" dirty="0"/>
          </a:p>
        </p:txBody>
      </p:sp>
      <p:sp>
        <p:nvSpPr>
          <p:cNvPr id="9" name="TextBox 8">
            <a:extLst>
              <a:ext uri="{FF2B5EF4-FFF2-40B4-BE49-F238E27FC236}">
                <a16:creationId xmlns:a16="http://schemas.microsoft.com/office/drawing/2014/main" id="{C382E1C6-405A-46B7-9F4B-65A8E2914C36}"/>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N=763</a:t>
            </a:r>
          </a:p>
        </p:txBody>
      </p:sp>
      <p:sp>
        <p:nvSpPr>
          <p:cNvPr id="11" name="TextBox 10">
            <a:extLst>
              <a:ext uri="{FF2B5EF4-FFF2-40B4-BE49-F238E27FC236}">
                <a16:creationId xmlns:a16="http://schemas.microsoft.com/office/drawing/2014/main" id="{806CDCAA-8D04-473B-BF66-BD36B9758BD8}"/>
              </a:ext>
            </a:extLst>
          </p:cNvPr>
          <p:cNvSpPr txBox="1"/>
          <p:nvPr/>
        </p:nvSpPr>
        <p:spPr>
          <a:xfrm>
            <a:off x="7315200" y="2286000"/>
            <a:ext cx="423293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BDDAA66-0C97-4A97-B0C2-86E98440E6D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3416840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Reasons firms did not apply for financing</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B68BAAB9-C650-4B6D-AB7B-C622A3339473}"/>
              </a:ext>
            </a:extLst>
          </p:cNvPr>
          <p:cNvSpPr txBox="1"/>
          <p:nvPr/>
        </p:nvSpPr>
        <p:spPr>
          <a:xfrm>
            <a:off x="7040880" y="2686110"/>
            <a:ext cx="4879808" cy="267765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among firms that did not apply for financing in the prior 12 months, </a:t>
            </a:r>
            <a:r>
              <a:rPr lang="en-US" sz="2400" b="1" dirty="0">
                <a:solidFill>
                  <a:srgbClr val="053359"/>
                </a:solidFill>
              </a:rPr>
              <a:t>54%</a:t>
            </a:r>
            <a:r>
              <a:rPr lang="en-US" sz="2000" dirty="0">
                <a:solidFill>
                  <a:srgbClr val="053359"/>
                </a:solidFill>
              </a:rPr>
              <a:t> needed funds but chose not to apply because they were averse to taking on debt, were discouraged about their chance of approval, or had other reasons for not applying. The other </a:t>
            </a:r>
            <a:r>
              <a:rPr lang="en-US" sz="2400" b="1" dirty="0">
                <a:solidFill>
                  <a:srgbClr val="053359"/>
                </a:solidFill>
              </a:rPr>
              <a:t>46% </a:t>
            </a:r>
            <a:r>
              <a:rPr lang="en-US" sz="2000" dirty="0">
                <a:solidFill>
                  <a:srgbClr val="053359"/>
                </a:solidFill>
              </a:rPr>
              <a:t>reported that they already had sufficient financing.</a:t>
            </a:r>
            <a:endParaRPr sz="2000" dirty="0">
              <a:solidFill>
                <a:srgbClr val="053359"/>
              </a:solidFill>
            </a:endParaRPr>
          </a:p>
        </p:txBody>
      </p:sp>
      <p:sp>
        <p:nvSpPr>
          <p:cNvPr id="8" name="TextBox 7">
            <a:extLst>
              <a:ext uri="{FF2B5EF4-FFF2-40B4-BE49-F238E27FC236}">
                <a16:creationId xmlns:a16="http://schemas.microsoft.com/office/drawing/2014/main" id="{3C26B5A4-1646-4132-837D-B9FD3BEA3FA8}"/>
              </a:ext>
            </a:extLst>
          </p:cNvPr>
          <p:cNvSpPr txBox="1"/>
          <p:nvPr/>
        </p:nvSpPr>
        <p:spPr>
          <a:xfrm>
            <a:off x="0" y="6040705"/>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Response option “other” includes “credit cost was too high,” “application process was too difficult or confusing,” and “other” reasons. Discouraged firms are those that did not apply for financing because they believed they would be turned down.</a:t>
            </a:r>
            <a:endParaRPr lang="en-US" sz="1050" i="1" dirty="0"/>
          </a:p>
        </p:txBody>
      </p:sp>
      <p:sp>
        <p:nvSpPr>
          <p:cNvPr id="9" name="TextBox 8">
            <a:extLst>
              <a:ext uri="{FF2B5EF4-FFF2-40B4-BE49-F238E27FC236}">
                <a16:creationId xmlns:a16="http://schemas.microsoft.com/office/drawing/2014/main" id="{78E9B218-2C5E-4374-8611-66E784FB5E2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N=856</a:t>
            </a:r>
          </a:p>
        </p:txBody>
      </p:sp>
      <p:sp>
        <p:nvSpPr>
          <p:cNvPr id="11" name="TextBox 10">
            <a:extLst>
              <a:ext uri="{FF2B5EF4-FFF2-40B4-BE49-F238E27FC236}">
                <a16:creationId xmlns:a16="http://schemas.microsoft.com/office/drawing/2014/main" id="{D3199FF3-F270-40A9-82E6-06B9AE5490CA}"/>
              </a:ext>
            </a:extLst>
          </p:cNvPr>
          <p:cNvSpPr txBox="1"/>
          <p:nvPr/>
        </p:nvSpPr>
        <p:spPr>
          <a:xfrm>
            <a:off x="7040880" y="2286000"/>
            <a:ext cx="487980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D042112-AD29-4260-86EA-D98E3CDE6DE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202344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395411" cy="710300"/>
          </a:xfrm>
        </p:spPr>
        <p:txBody>
          <a:bodyPr>
            <a:noAutofit/>
          </a:bodyPr>
          <a:lstStyle/>
          <a:p>
            <a:r>
              <a:rPr lang="en-US" dirty="0">
                <a:solidFill>
                  <a:srgbClr val="053359"/>
                </a:solidFill>
                <a:latin typeface="Proxima nova"/>
                <a:ea typeface="Roboto" panose="02000000000000000000" pitchFamily="2" charset="0"/>
              </a:rPr>
              <a:t>Reasons discouraged firms did not expect to be approved for financing </a:t>
            </a:r>
            <a:r>
              <a:rPr lang="en-US" sz="1400" dirty="0">
                <a:solidFill>
                  <a:srgbClr val="053359"/>
                </a:solidFill>
                <a:latin typeface="Proxima nova"/>
                <a:ea typeface="Roboto" panose="02000000000000000000" pitchFamily="2" charset="0"/>
              </a:rPr>
              <a:t>(% of discouraged nonapplicants)</a:t>
            </a:r>
            <a:endParaRPr lang="en-US" sz="1400" dirty="0">
              <a:latin typeface="Proxima nova"/>
            </a:endParaRPr>
          </a:p>
        </p:txBody>
      </p:sp>
      <p:sp>
        <p:nvSpPr>
          <p:cNvPr id="6" name="TextBox 5">
            <a:extLst>
              <a:ext uri="{FF2B5EF4-FFF2-40B4-BE49-F238E27FC236}">
                <a16:creationId xmlns:a16="http://schemas.microsoft.com/office/drawing/2014/main" id="{C83257B9-611A-4FF4-985B-70B320CCA774}"/>
              </a:ext>
            </a:extLst>
          </p:cNvPr>
          <p:cNvSpPr txBox="1"/>
          <p:nvPr/>
        </p:nvSpPr>
        <p:spPr>
          <a:xfrm>
            <a:off x="7315201" y="2686110"/>
            <a:ext cx="4080539" cy="1384995"/>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employer firms that were discouraged most often cited weak business financials as a reason (</a:t>
            </a:r>
            <a:r>
              <a:rPr lang="en-US" sz="2400" b="1" dirty="0">
                <a:solidFill>
                  <a:srgbClr val="053359"/>
                </a:solidFill>
              </a:rPr>
              <a:t>56%</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FA8BE9C7-84BB-401A-A226-F02043301357}"/>
              </a:ext>
            </a:extLst>
          </p:cNvPr>
          <p:cNvSpPr txBox="1"/>
          <p:nvPr/>
        </p:nvSpPr>
        <p:spPr>
          <a:xfrm>
            <a:off x="0" y="5809192"/>
            <a:ext cx="12192000"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Discouraged firms are those that did not apply for financing because they believed they would be turned down. Respondents could select multiple options. Respondents selecting “lenders do not approve financing for businesses like mine” had the option to explain further. In addition to the reasons noted above, respondents also cited irregular cash flow (for example, a seasonal business or a business with large contracts that pay infrequently) or a lack of assets suitable for collateral. Response option “other” includes “credit cost was too high,” “application process was too difficult or confusing,” and “other.” </a:t>
            </a:r>
            <a:endParaRPr lang="en-US" sz="1050" i="1" dirty="0"/>
          </a:p>
        </p:txBody>
      </p:sp>
      <p:sp>
        <p:nvSpPr>
          <p:cNvPr id="9" name="TextBox 8">
            <a:extLst>
              <a:ext uri="{FF2B5EF4-FFF2-40B4-BE49-F238E27FC236}">
                <a16:creationId xmlns:a16="http://schemas.microsoft.com/office/drawing/2014/main" id="{43D3CF2C-1744-4D2C-B3F0-3F8A3E75319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N=273</a:t>
            </a:r>
          </a:p>
        </p:txBody>
      </p:sp>
      <p:sp>
        <p:nvSpPr>
          <p:cNvPr id="11" name="TextBox 10">
            <a:extLst>
              <a:ext uri="{FF2B5EF4-FFF2-40B4-BE49-F238E27FC236}">
                <a16:creationId xmlns:a16="http://schemas.microsoft.com/office/drawing/2014/main" id="{C94FE944-424F-4F4E-BB65-F18F4B243D8B}"/>
              </a:ext>
            </a:extLst>
          </p:cNvPr>
          <p:cNvSpPr txBox="1"/>
          <p:nvPr/>
        </p:nvSpPr>
        <p:spPr>
          <a:xfrm>
            <a:off x="7315200" y="2286000"/>
            <a:ext cx="40805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29F9F4-44AA-4224-B237-A261BDFDAEAF}"/>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80145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6096000" cy="710300"/>
          </a:xfrm>
        </p:spPr>
        <p:txBody>
          <a:bodyPr>
            <a:noAutofit/>
          </a:bodyPr>
          <a:lstStyle/>
          <a:p>
            <a:r>
              <a:rPr lang="en-US" dirty="0">
                <a:solidFill>
                  <a:srgbClr val="053359"/>
                </a:solidFill>
                <a:latin typeface="Proxima nova"/>
                <a:ea typeface="Roboto" panose="02000000000000000000" pitchFamily="2" charset="0"/>
              </a:rPr>
              <a:t>Financing received as share of amount sought </a:t>
            </a:r>
            <a:r>
              <a:rPr lang="en-US" sz="1400" dirty="0">
                <a:solidFill>
                  <a:srgbClr val="053359"/>
                </a:solidFill>
                <a:latin typeface="Proxima nova"/>
                <a:ea typeface="Roboto" panose="02000000000000000000" pitchFamily="2" charset="0"/>
              </a:rPr>
              <a:t>(% of employer applicants)</a:t>
            </a:r>
            <a:endParaRPr lang="en-US" sz="1400" dirty="0">
              <a:latin typeface="Proxima nova"/>
            </a:endParaRPr>
          </a:p>
        </p:txBody>
      </p:sp>
      <p:sp>
        <p:nvSpPr>
          <p:cNvPr id="6" name="TextBox 5">
            <a:extLst>
              <a:ext uri="{FF2B5EF4-FFF2-40B4-BE49-F238E27FC236}">
                <a16:creationId xmlns:a16="http://schemas.microsoft.com/office/drawing/2014/main" id="{234FF2A7-7DCA-4ED9-81EC-EE709F502361}"/>
              </a:ext>
            </a:extLst>
          </p:cNvPr>
          <p:cNvSpPr txBox="1"/>
          <p:nvPr/>
        </p:nvSpPr>
        <p:spPr>
          <a:xfrm>
            <a:off x="7315198" y="2686110"/>
            <a:ext cx="4235058"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applied for financing, </a:t>
            </a:r>
            <a:r>
              <a:rPr lang="en-US" sz="2400" b="1" dirty="0">
                <a:solidFill>
                  <a:srgbClr val="053359"/>
                </a:solidFill>
              </a:rPr>
              <a:t>65%</a:t>
            </a:r>
            <a:r>
              <a:rPr lang="en-US" sz="2000" dirty="0">
                <a:solidFill>
                  <a:srgbClr val="053359"/>
                </a:solidFill>
              </a:rPr>
              <a:t> received at least some of the amount sought; </a:t>
            </a:r>
            <a:r>
              <a:rPr lang="en-US" sz="2400" b="1" dirty="0">
                <a:solidFill>
                  <a:srgbClr val="053359"/>
                </a:solidFill>
              </a:rPr>
              <a:t>35%</a:t>
            </a:r>
            <a:r>
              <a:rPr lang="en-US" sz="2000" dirty="0">
                <a:solidFill>
                  <a:srgbClr val="053359"/>
                </a:solidFill>
              </a:rPr>
              <a:t> received none of what they sought. </a:t>
            </a:r>
            <a:endParaRPr sz="2000" dirty="0">
              <a:solidFill>
                <a:srgbClr val="053359"/>
              </a:solidFill>
            </a:endParaRPr>
          </a:p>
        </p:txBody>
      </p:sp>
      <p:sp>
        <p:nvSpPr>
          <p:cNvPr id="8" name="TextBox 7">
            <a:extLst>
              <a:ext uri="{FF2B5EF4-FFF2-40B4-BE49-F238E27FC236}">
                <a16:creationId xmlns:a16="http://schemas.microsoft.com/office/drawing/2014/main" id="{FC0C62F1-C92A-4C84-9509-AF5D434C238A}"/>
              </a:ext>
            </a:extLst>
          </p:cNvPr>
          <p:cNvSpPr txBox="1"/>
          <p:nvPr/>
        </p:nvSpPr>
        <p:spPr>
          <a:xfrm>
            <a:off x="0" y="6117679"/>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Excludes pandemic-related financial assistance applications.</a:t>
            </a:r>
            <a:endParaRPr lang="en-US" sz="1050" i="1" dirty="0"/>
          </a:p>
        </p:txBody>
      </p:sp>
      <p:sp>
        <p:nvSpPr>
          <p:cNvPr id="9" name="TextBox 8">
            <a:extLst>
              <a:ext uri="{FF2B5EF4-FFF2-40B4-BE49-F238E27FC236}">
                <a16:creationId xmlns:a16="http://schemas.microsoft.com/office/drawing/2014/main" id="{90335BB8-260B-4F43-9EB2-E7DEE511B603}"/>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N=752</a:t>
            </a:r>
          </a:p>
        </p:txBody>
      </p:sp>
      <p:sp>
        <p:nvSpPr>
          <p:cNvPr id="11" name="TextBox 10">
            <a:extLst>
              <a:ext uri="{FF2B5EF4-FFF2-40B4-BE49-F238E27FC236}">
                <a16:creationId xmlns:a16="http://schemas.microsoft.com/office/drawing/2014/main" id="{0F309C56-5B13-4BF4-92B4-2CD68B0EA553}"/>
              </a:ext>
            </a:extLst>
          </p:cNvPr>
          <p:cNvSpPr txBox="1"/>
          <p:nvPr/>
        </p:nvSpPr>
        <p:spPr>
          <a:xfrm>
            <a:off x="7315200" y="2286000"/>
            <a:ext cx="4235056"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70181CB-7002-483C-A208-840568FA633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4126433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low confidence">
            <a:extLst>
              <a:ext uri="{FF2B5EF4-FFF2-40B4-BE49-F238E27FC236}">
                <a16:creationId xmlns:a16="http://schemas.microsoft.com/office/drawing/2014/main" id="{C1134439-159A-40EB-A49A-B88F6E965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415664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Financing and credit products sought</a:t>
            </a:r>
            <a:br>
              <a:rPr lang="en-US" dirty="0">
                <a:solidFill>
                  <a:srgbClr val="053359"/>
                </a:solidFill>
                <a:latin typeface="Proxima nova"/>
                <a:ea typeface="Roboto" panose="02000000000000000000" pitchFamily="2" charset="0"/>
              </a:rPr>
            </a:br>
            <a:r>
              <a:rPr lang="en-US" sz="1600" dirty="0">
                <a:solidFill>
                  <a:srgbClr val="053359"/>
                </a:solidFill>
                <a:latin typeface="Proxima nova"/>
                <a:ea typeface="Roboto" panose="02000000000000000000" pitchFamily="2" charset="0"/>
              </a:rPr>
              <a:t>(% of employer applicants)</a:t>
            </a:r>
            <a:endParaRPr lang="en-US" sz="1600" dirty="0">
              <a:latin typeface="Proxima nova"/>
            </a:endParaRPr>
          </a:p>
        </p:txBody>
      </p:sp>
      <p:sp>
        <p:nvSpPr>
          <p:cNvPr id="6" name="TextBox 5">
            <a:extLst>
              <a:ext uri="{FF2B5EF4-FFF2-40B4-BE49-F238E27FC236}">
                <a16:creationId xmlns:a16="http://schemas.microsoft.com/office/drawing/2014/main" id="{5C20167E-2C4C-4861-AB96-538244909144}"/>
              </a:ext>
            </a:extLst>
          </p:cNvPr>
          <p:cNvSpPr txBox="1"/>
          <p:nvPr/>
        </p:nvSpPr>
        <p:spPr>
          <a:xfrm>
            <a:off x="7315200" y="2685859"/>
            <a:ext cx="4081111" cy="101566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000" b="1" dirty="0">
                <a:solidFill>
                  <a:srgbClr val="053359"/>
                </a:solidFill>
              </a:rPr>
              <a:t>76%</a:t>
            </a:r>
            <a:r>
              <a:rPr lang="en-US" sz="2000" dirty="0">
                <a:solidFill>
                  <a:srgbClr val="053359"/>
                </a:solidFill>
              </a:rPr>
              <a:t> of employer firms that applied for financing sought a loan or line of credit. </a:t>
            </a:r>
            <a:endParaRPr sz="2000" dirty="0">
              <a:solidFill>
                <a:srgbClr val="053359"/>
              </a:solidFill>
            </a:endParaRPr>
          </a:p>
        </p:txBody>
      </p:sp>
      <p:sp>
        <p:nvSpPr>
          <p:cNvPr id="8" name="TextBox 7">
            <a:extLst>
              <a:ext uri="{FF2B5EF4-FFF2-40B4-BE49-F238E27FC236}">
                <a16:creationId xmlns:a16="http://schemas.microsoft.com/office/drawing/2014/main" id="{87757E53-D044-4661-904F-D12C30790838}"/>
              </a:ext>
            </a:extLst>
          </p:cNvPr>
          <p:cNvSpPr txBox="1"/>
          <p:nvPr/>
        </p:nvSpPr>
        <p:spPr>
          <a:xfrm>
            <a:off x="0" y="6124543"/>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F7B551B3-44FA-4697-9EE9-1E0B5B9930F1}"/>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N=749</a:t>
            </a:r>
          </a:p>
        </p:txBody>
      </p:sp>
      <p:sp>
        <p:nvSpPr>
          <p:cNvPr id="11" name="TextBox 10">
            <a:extLst>
              <a:ext uri="{FF2B5EF4-FFF2-40B4-BE49-F238E27FC236}">
                <a16:creationId xmlns:a16="http://schemas.microsoft.com/office/drawing/2014/main" id="{BC31A9D3-6CAA-44D8-9EEB-9EC1EB36345E}"/>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8422CC7-52EB-4F62-95F0-711B1781C7BD}"/>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197937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mputer screen capture&#10;&#10;Description automatically generated with low confidence">
            <a:extLst>
              <a:ext uri="{FF2B5EF4-FFF2-40B4-BE49-F238E27FC236}">
                <a16:creationId xmlns:a16="http://schemas.microsoft.com/office/drawing/2014/main" id="{DA53A27E-24D9-4960-A898-AC98DFD55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49665" cy="6858000"/>
          </a:xfrm>
          <a:prstGeom prst="rect">
            <a:avLst/>
          </a:prstGeom>
        </p:spPr>
      </p:pic>
    </p:spTree>
    <p:extLst>
      <p:ext uri="{BB962C8B-B14F-4D97-AF65-F5344CB8AC3E}">
        <p14:creationId xmlns:p14="http://schemas.microsoft.com/office/powerpoint/2010/main" val="2709626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5590674" cy="710300"/>
          </a:xfrm>
        </p:spPr>
        <p:txBody>
          <a:bodyPr>
            <a:noAutofit/>
          </a:bodyPr>
          <a:lstStyle/>
          <a:p>
            <a:r>
              <a:rPr lang="en-US" dirty="0">
                <a:solidFill>
                  <a:srgbClr val="053359"/>
                </a:solidFill>
                <a:latin typeface="Proxima nova"/>
                <a:ea typeface="Roboto" panose="02000000000000000000" pitchFamily="2" charset="0"/>
              </a:rPr>
              <a:t>Application rate by type of loan or line of credit </a:t>
            </a:r>
            <a:r>
              <a:rPr lang="en-US" sz="1400" dirty="0">
                <a:solidFill>
                  <a:srgbClr val="053359"/>
                </a:solidFill>
                <a:latin typeface="Proxima nova"/>
                <a:ea typeface="Roboto" panose="02000000000000000000" pitchFamily="2" charset="0"/>
              </a:rPr>
              <a:t>(% of loan or line of credit applicants)</a:t>
            </a:r>
            <a:endParaRPr lang="en-US" sz="1400" dirty="0">
              <a:latin typeface="Proxima nova"/>
            </a:endParaRPr>
          </a:p>
        </p:txBody>
      </p:sp>
      <p:sp>
        <p:nvSpPr>
          <p:cNvPr id="6" name="TextBox 5">
            <a:extLst>
              <a:ext uri="{FF2B5EF4-FFF2-40B4-BE49-F238E27FC236}">
                <a16:creationId xmlns:a16="http://schemas.microsoft.com/office/drawing/2014/main" id="{0AC8E7C3-4CF4-476C-BC5B-425D827672FA}"/>
              </a:ext>
            </a:extLst>
          </p:cNvPr>
          <p:cNvSpPr txBox="1"/>
          <p:nvPr/>
        </p:nvSpPr>
        <p:spPr>
          <a:xfrm>
            <a:off x="7315200" y="2686110"/>
            <a:ext cx="4081112" cy="1938992"/>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or lines of credit, SBA loans, business loans, and business lines of credit were the most common products. </a:t>
            </a:r>
            <a:endParaRPr sz="2000" dirty="0">
              <a:solidFill>
                <a:srgbClr val="053359"/>
              </a:solidFill>
            </a:endParaRPr>
          </a:p>
        </p:txBody>
      </p:sp>
      <p:sp>
        <p:nvSpPr>
          <p:cNvPr id="8" name="TextBox 7">
            <a:extLst>
              <a:ext uri="{FF2B5EF4-FFF2-40B4-BE49-F238E27FC236}">
                <a16:creationId xmlns:a16="http://schemas.microsoft.com/office/drawing/2014/main" id="{CF6A8A9C-3C36-491E-AE78-C1BCC62FBA03}"/>
              </a:ext>
            </a:extLst>
          </p:cNvPr>
          <p:cNvSpPr txBox="1"/>
          <p:nvPr/>
        </p:nvSpPr>
        <p:spPr>
          <a:xfrm>
            <a:off x="13318" y="6136436"/>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a:t>
            </a:r>
            <a:endParaRPr lang="en-US" sz="1050" i="1" dirty="0"/>
          </a:p>
        </p:txBody>
      </p:sp>
      <p:sp>
        <p:nvSpPr>
          <p:cNvPr id="9" name="TextBox 8">
            <a:extLst>
              <a:ext uri="{FF2B5EF4-FFF2-40B4-BE49-F238E27FC236}">
                <a16:creationId xmlns:a16="http://schemas.microsoft.com/office/drawing/2014/main" id="{150CE821-F5FD-4D0F-A727-1063C2B5602C}"/>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N=530</a:t>
            </a:r>
          </a:p>
        </p:txBody>
      </p:sp>
      <p:sp>
        <p:nvSpPr>
          <p:cNvPr id="11" name="TextBox 10">
            <a:extLst>
              <a:ext uri="{FF2B5EF4-FFF2-40B4-BE49-F238E27FC236}">
                <a16:creationId xmlns:a16="http://schemas.microsoft.com/office/drawing/2014/main" id="{604E93AB-C8FA-4E05-A6AE-2711B5052A7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683C033-D50D-4548-A481-C7E0AC64DC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205053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136525"/>
            <a:ext cx="7724275" cy="710300"/>
          </a:xfrm>
        </p:spPr>
        <p:txBody>
          <a:bodyPr>
            <a:normAutofit fontScale="90000"/>
          </a:bodyPr>
          <a:lstStyle/>
          <a:p>
            <a:r>
              <a:rPr lang="en-US" sz="2600" dirty="0">
                <a:solidFill>
                  <a:srgbClr val="053359"/>
                </a:solidFill>
                <a:latin typeface="Proxima nova"/>
                <a:ea typeface="Roboto" panose="02000000000000000000" pitchFamily="2" charset="0"/>
              </a:rPr>
              <a:t>Share of applicants approved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dirty="0">
              <a:latin typeface="Proxima nova"/>
            </a:endParaRPr>
          </a:p>
        </p:txBody>
      </p:sp>
      <p:sp>
        <p:nvSpPr>
          <p:cNvPr id="6" name="TextBox 5">
            <a:extLst>
              <a:ext uri="{FF2B5EF4-FFF2-40B4-BE49-F238E27FC236}">
                <a16:creationId xmlns:a16="http://schemas.microsoft.com/office/drawing/2014/main" id="{521E99DC-1205-4D60-820A-D64B6126D85C}"/>
              </a:ext>
            </a:extLst>
          </p:cNvPr>
          <p:cNvSpPr txBox="1"/>
          <p:nvPr/>
        </p:nvSpPr>
        <p:spPr>
          <a:xfrm>
            <a:off x="7315200" y="2654026"/>
            <a:ext cx="4081112"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68%</a:t>
            </a:r>
            <a:r>
              <a:rPr lang="en-US" sz="2000" dirty="0">
                <a:solidFill>
                  <a:srgbClr val="053359"/>
                </a:solidFill>
              </a:rPr>
              <a:t> of firms that applied for a loan, line of credit, or cash advance were approved for at least some of the financing they sought. </a:t>
            </a:r>
            <a:endParaRPr sz="2000" dirty="0">
              <a:solidFill>
                <a:srgbClr val="053359"/>
              </a:solidFill>
            </a:endParaRPr>
          </a:p>
        </p:txBody>
      </p:sp>
      <p:sp>
        <p:nvSpPr>
          <p:cNvPr id="8" name="TextBox 7">
            <a:extLst>
              <a:ext uri="{FF2B5EF4-FFF2-40B4-BE49-F238E27FC236}">
                <a16:creationId xmlns:a16="http://schemas.microsoft.com/office/drawing/2014/main" id="{F4D09176-6035-4D7F-AF8C-ADF499E070E3}"/>
              </a:ext>
            </a:extLst>
          </p:cNvPr>
          <p:cNvSpPr txBox="1"/>
          <p:nvPr/>
        </p:nvSpPr>
        <p:spPr>
          <a:xfrm>
            <a:off x="0" y="614470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Excludes pandemic-related financial assistance applications. Percentages may not sum to 100 because of rounding. </a:t>
            </a:r>
            <a:endParaRPr lang="en-US" sz="1050" i="1" dirty="0"/>
          </a:p>
        </p:txBody>
      </p:sp>
      <p:sp>
        <p:nvSpPr>
          <p:cNvPr id="9" name="TextBox 8">
            <a:extLst>
              <a:ext uri="{FF2B5EF4-FFF2-40B4-BE49-F238E27FC236}">
                <a16:creationId xmlns:a16="http://schemas.microsoft.com/office/drawing/2014/main" id="{97273FDA-1872-4A5E-8672-0CDB61CADF2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N=490</a:t>
            </a:r>
          </a:p>
        </p:txBody>
      </p:sp>
      <p:sp>
        <p:nvSpPr>
          <p:cNvPr id="11" name="TextBox 10">
            <a:extLst>
              <a:ext uri="{FF2B5EF4-FFF2-40B4-BE49-F238E27FC236}">
                <a16:creationId xmlns:a16="http://schemas.microsoft.com/office/drawing/2014/main" id="{BEF6D99B-F732-4EDE-B8AB-83EA6D269240}"/>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3F0A0599-AB11-4AD9-8407-355750B63D4A}"/>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3397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0" y="136525"/>
            <a:ext cx="7243011" cy="710300"/>
          </a:xfrm>
        </p:spPr>
        <p:txBody>
          <a:bodyPr>
            <a:normAutofit fontScale="90000"/>
          </a:bodyPr>
          <a:lstStyle/>
          <a:p>
            <a:r>
              <a:rPr lang="en-US" dirty="0">
                <a:solidFill>
                  <a:srgbClr val="053359"/>
                </a:solidFill>
                <a:latin typeface="Proxima nova"/>
                <a:ea typeface="Roboto" panose="02000000000000000000" pitchFamily="2" charset="0"/>
              </a:rPr>
              <a:t>Sources applied to for loans, lines of credit, and cash advances </a:t>
            </a:r>
            <a:r>
              <a:rPr lang="en-US" sz="1600" dirty="0">
                <a:solidFill>
                  <a:srgbClr val="053359"/>
                </a:solidFill>
                <a:latin typeface="Proxima nova"/>
                <a:ea typeface="Roboto" panose="02000000000000000000" pitchFamily="2" charset="0"/>
              </a:rPr>
              <a:t>(% of loan, line of credit, and cash advance applicants)</a:t>
            </a:r>
            <a:endParaRPr lang="en-US" sz="1600" dirty="0">
              <a:latin typeface="Proxima nova"/>
            </a:endParaRPr>
          </a:p>
        </p:txBody>
      </p:sp>
      <p:sp>
        <p:nvSpPr>
          <p:cNvPr id="6" name="TextBox 5">
            <a:extLst>
              <a:ext uri="{FF2B5EF4-FFF2-40B4-BE49-F238E27FC236}">
                <a16:creationId xmlns:a16="http://schemas.microsoft.com/office/drawing/2014/main" id="{6B70A2A1-DFD8-4B55-B997-B5A13D8030DD}"/>
              </a:ext>
            </a:extLst>
          </p:cNvPr>
          <p:cNvSpPr txBox="1"/>
          <p:nvPr/>
        </p:nvSpPr>
        <p:spPr>
          <a:xfrm>
            <a:off x="7315199" y="2686110"/>
            <a:ext cx="4506687" cy="206210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that sought loans, lines of credit, or cash advances, their most common sources were large banks (</a:t>
            </a:r>
            <a:r>
              <a:rPr lang="en-US" sz="2400" b="1" dirty="0">
                <a:solidFill>
                  <a:srgbClr val="053359"/>
                </a:solidFill>
              </a:rPr>
              <a:t>43%</a:t>
            </a:r>
            <a:r>
              <a:rPr lang="en-US" sz="2000" dirty="0">
                <a:solidFill>
                  <a:srgbClr val="053359"/>
                </a:solidFill>
              </a:rPr>
              <a:t>), small banks (</a:t>
            </a:r>
            <a:r>
              <a:rPr lang="en-US" sz="2400" b="1" dirty="0">
                <a:solidFill>
                  <a:srgbClr val="053359"/>
                </a:solidFill>
              </a:rPr>
              <a:t>36%</a:t>
            </a:r>
            <a:r>
              <a:rPr lang="en-US" sz="2000" dirty="0">
                <a:solidFill>
                  <a:srgbClr val="053359"/>
                </a:solidFill>
              </a:rPr>
              <a:t>), and online lenders (</a:t>
            </a:r>
            <a:r>
              <a:rPr lang="en-US" sz="2400" b="1" dirty="0">
                <a:solidFill>
                  <a:srgbClr val="053359"/>
                </a:solidFill>
              </a:rPr>
              <a:t>23%</a:t>
            </a:r>
            <a:r>
              <a:rPr lang="en-US" sz="2000" dirty="0">
                <a:solidFill>
                  <a:srgbClr val="053359"/>
                </a:solidFill>
              </a:rPr>
              <a:t>).</a:t>
            </a:r>
            <a:endParaRPr sz="2000" dirty="0">
              <a:solidFill>
                <a:srgbClr val="053359"/>
              </a:solidFill>
            </a:endParaRPr>
          </a:p>
        </p:txBody>
      </p:sp>
      <p:sp>
        <p:nvSpPr>
          <p:cNvPr id="8" name="TextBox 7">
            <a:extLst>
              <a:ext uri="{FF2B5EF4-FFF2-40B4-BE49-F238E27FC236}">
                <a16:creationId xmlns:a16="http://schemas.microsoft.com/office/drawing/2014/main" id="{AB1EE2DB-8005-4CA7-820C-0EF7772F4A6C}"/>
              </a:ext>
            </a:extLst>
          </p:cNvPr>
          <p:cNvSpPr txBox="1"/>
          <p:nvPr/>
        </p:nvSpPr>
        <p:spPr>
          <a:xfrm>
            <a:off x="0" y="6071380"/>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could select multiple options. Excludes pandemic-related financial assistance applications. See </a:t>
            </a:r>
            <a:r>
              <a:rPr lang="en-US" sz="1050" i="1" dirty="0">
                <a:solidFill>
                  <a:srgbClr val="000000"/>
                </a:solidFill>
                <a:latin typeface="Roboto" panose="02000000000000000000" pitchFamily="2" charset="0"/>
                <a:ea typeface="Roboto" panose="02000000000000000000" pitchFamily="2" charset="0"/>
              </a:rPr>
              <a:t>the appendix for SBCS definitions related to financial services providers and lenders.</a:t>
            </a:r>
            <a:endParaRPr lang="en-US" sz="1050" i="1" dirty="0"/>
          </a:p>
        </p:txBody>
      </p:sp>
      <p:sp>
        <p:nvSpPr>
          <p:cNvPr id="9" name="TextBox 8">
            <a:extLst>
              <a:ext uri="{FF2B5EF4-FFF2-40B4-BE49-F238E27FC236}">
                <a16:creationId xmlns:a16="http://schemas.microsoft.com/office/drawing/2014/main" id="{29E668F4-13E1-4CF6-845E-43EC543BF38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N=528</a:t>
            </a:r>
          </a:p>
        </p:txBody>
      </p:sp>
      <p:sp>
        <p:nvSpPr>
          <p:cNvPr id="11" name="TextBox 10">
            <a:extLst>
              <a:ext uri="{FF2B5EF4-FFF2-40B4-BE49-F238E27FC236}">
                <a16:creationId xmlns:a16="http://schemas.microsoft.com/office/drawing/2014/main" id="{2253ECFD-8EE0-45EC-9F47-878AD52E048E}"/>
              </a:ext>
            </a:extLst>
          </p:cNvPr>
          <p:cNvSpPr txBox="1"/>
          <p:nvPr/>
        </p:nvSpPr>
        <p:spPr>
          <a:xfrm>
            <a:off x="7315200" y="2286000"/>
            <a:ext cx="4506687"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E881CDA7-BE95-4C87-8D01-07810D6415B8}"/>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339284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6225FB-CD70-44E9-BB08-D1807F0E68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9665" cy="6890437"/>
          </a:xfrm>
          <a:prstGeom prst="rect">
            <a:avLst/>
          </a:prstGeom>
        </p:spPr>
      </p:pic>
    </p:spTree>
    <p:extLst>
      <p:ext uri="{BB962C8B-B14F-4D97-AF65-F5344CB8AC3E}">
        <p14:creationId xmlns:p14="http://schemas.microsoft.com/office/powerpoint/2010/main" val="2904509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Age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9EBDDA89-88C8-4EE7-A41C-E4A5A2DDD6C2}"/>
              </a:ext>
            </a:extLst>
          </p:cNvPr>
          <p:cNvSpPr txBox="1"/>
          <p:nvPr/>
        </p:nvSpPr>
        <p:spPr>
          <a:xfrm>
            <a:off x="7315200" y="2686110"/>
            <a:ext cx="4081112"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33%</a:t>
            </a:r>
            <a:r>
              <a:rPr lang="en-US" sz="2000" dirty="0">
                <a:solidFill>
                  <a:srgbClr val="053359"/>
                </a:solidFill>
              </a:rPr>
              <a:t> of employer firms are newer businesses (0-5 years), and </a:t>
            </a:r>
            <a:r>
              <a:rPr lang="en-US" sz="2400" b="1" dirty="0">
                <a:solidFill>
                  <a:srgbClr val="053359"/>
                </a:solidFill>
              </a:rPr>
              <a:t>31%</a:t>
            </a:r>
            <a:r>
              <a:rPr lang="en-US" sz="2000" dirty="0">
                <a:solidFill>
                  <a:srgbClr val="053359"/>
                </a:solidFill>
              </a:rPr>
              <a:t> have been in business 21 or more years.</a:t>
            </a:r>
            <a:endParaRPr sz="2000" dirty="0">
              <a:solidFill>
                <a:srgbClr val="053359"/>
              </a:solidFill>
            </a:endParaRPr>
          </a:p>
        </p:txBody>
      </p:sp>
      <p:sp>
        <p:nvSpPr>
          <p:cNvPr id="8" name="TextBox 7">
            <a:extLst>
              <a:ext uri="{FF2B5EF4-FFF2-40B4-BE49-F238E27FC236}">
                <a16:creationId xmlns:a16="http://schemas.microsoft.com/office/drawing/2014/main" id="{D05E8E27-1C99-410B-88EF-8C5BD9917362}"/>
              </a:ext>
            </a:extLst>
          </p:cNvPr>
          <p:cNvSpPr txBox="1"/>
          <p:nvPr/>
        </p:nvSpPr>
        <p:spPr>
          <a:xfrm>
            <a:off x="0" y="6086857"/>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CDAF6F56-EE62-45CA-A9E4-91F6C0163CA2}"/>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N=1775</a:t>
            </a:r>
          </a:p>
        </p:txBody>
      </p:sp>
      <p:sp>
        <p:nvSpPr>
          <p:cNvPr id="11" name="TextBox 10">
            <a:extLst>
              <a:ext uri="{FF2B5EF4-FFF2-40B4-BE49-F238E27FC236}">
                <a16:creationId xmlns:a16="http://schemas.microsoft.com/office/drawing/2014/main" id="{CA9CB040-6D5F-4DF1-9874-588A715C1A7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5B409522-DB05-4FFA-A1B6-5A7DBDA96D4B}"/>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1450309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Geography of firm</a:t>
            </a:r>
            <a:r>
              <a:rPr lang="en-US" sz="2800" dirty="0">
                <a:solidFill>
                  <a:srgbClr val="053359"/>
                </a:solidFill>
                <a:latin typeface="Proxima nova"/>
                <a:ea typeface="Roboto" panose="02000000000000000000" pitchFamily="2" charset="0"/>
              </a:rPr>
              <a:t>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7DD4E261-9589-4F03-917B-D7E57EF1CD22}"/>
              </a:ext>
            </a:extLst>
          </p:cNvPr>
          <p:cNvSpPr txBox="1"/>
          <p:nvPr/>
        </p:nvSpPr>
        <p:spPr>
          <a:xfrm>
            <a:off x="7315200" y="2686110"/>
            <a:ext cx="4326073" cy="1138773"/>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86%</a:t>
            </a:r>
            <a:r>
              <a:rPr lang="en-US" sz="2400" dirty="0">
                <a:solidFill>
                  <a:srgbClr val="053359"/>
                </a:solidFill>
              </a:rPr>
              <a:t> </a:t>
            </a:r>
            <a:r>
              <a:rPr lang="en-US" sz="2000" dirty="0">
                <a:solidFill>
                  <a:srgbClr val="053359"/>
                </a:solidFill>
              </a:rPr>
              <a:t>of employer business are located in urban areas; </a:t>
            </a:r>
            <a:r>
              <a:rPr lang="en-US" sz="2400" b="1" dirty="0">
                <a:solidFill>
                  <a:srgbClr val="053359"/>
                </a:solidFill>
              </a:rPr>
              <a:t>14%</a:t>
            </a:r>
            <a:r>
              <a:rPr lang="en-US" sz="2000" dirty="0">
                <a:solidFill>
                  <a:srgbClr val="053359"/>
                </a:solidFill>
              </a:rPr>
              <a:t> are in rural areas. </a:t>
            </a:r>
            <a:endParaRPr sz="2000" dirty="0">
              <a:solidFill>
                <a:srgbClr val="053359"/>
              </a:solidFill>
            </a:endParaRPr>
          </a:p>
        </p:txBody>
      </p:sp>
      <p:sp>
        <p:nvSpPr>
          <p:cNvPr id="8" name="TextBox 7">
            <a:extLst>
              <a:ext uri="{FF2B5EF4-FFF2-40B4-BE49-F238E27FC236}">
                <a16:creationId xmlns:a16="http://schemas.microsoft.com/office/drawing/2014/main" id="{29C048E8-413D-4C32-B6D1-28F71342C01F}"/>
              </a:ext>
            </a:extLst>
          </p:cNvPr>
          <p:cNvSpPr txBox="1"/>
          <p:nvPr/>
        </p:nvSpPr>
        <p:spPr>
          <a:xfrm>
            <a:off x="0" y="612917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Percentages may not sum to 100 because of rounding. Urban and rural definitions come from the Centers for Medicare and Medicaid Services.</a:t>
            </a:r>
            <a:endParaRPr lang="en-US" sz="1050" i="1" dirty="0"/>
          </a:p>
        </p:txBody>
      </p:sp>
      <p:sp>
        <p:nvSpPr>
          <p:cNvPr id="9" name="TextBox 8">
            <a:extLst>
              <a:ext uri="{FF2B5EF4-FFF2-40B4-BE49-F238E27FC236}">
                <a16:creationId xmlns:a16="http://schemas.microsoft.com/office/drawing/2014/main" id="{3CE475D5-CE6F-4F1B-877C-B6E56776B4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N=1775</a:t>
            </a:r>
          </a:p>
        </p:txBody>
      </p:sp>
      <p:sp>
        <p:nvSpPr>
          <p:cNvPr id="11" name="TextBox 10">
            <a:extLst>
              <a:ext uri="{FF2B5EF4-FFF2-40B4-BE49-F238E27FC236}">
                <a16:creationId xmlns:a16="http://schemas.microsoft.com/office/drawing/2014/main" id="{BB5FD926-E390-4D6D-B027-51CFDB21A618}"/>
              </a:ext>
            </a:extLst>
          </p:cNvPr>
          <p:cNvSpPr txBox="1"/>
          <p:nvPr/>
        </p:nvSpPr>
        <p:spPr>
          <a:xfrm>
            <a:off x="7315200" y="2286000"/>
            <a:ext cx="432607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285DD1-9993-4BD0-A68D-F7F0EC66B7BB}"/>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1447044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3"/>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Industry </a:t>
            </a:r>
            <a:r>
              <a:rPr lang="en-US" sz="14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4EE29096-1C93-45C0-8535-ECE39D92FB04}"/>
              </a:ext>
            </a:extLst>
          </p:cNvPr>
          <p:cNvSpPr txBox="1"/>
          <p:nvPr/>
        </p:nvSpPr>
        <p:spPr>
          <a:xfrm>
            <a:off x="7315200" y="2686110"/>
            <a:ext cx="4232940" cy="169277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most common industry among employer firms in the national SBCS sample was professional services and real estate, accounting for </a:t>
            </a:r>
            <a:r>
              <a:rPr lang="en-US" sz="2400" b="1" dirty="0">
                <a:solidFill>
                  <a:srgbClr val="053359"/>
                </a:solidFill>
              </a:rPr>
              <a:t>20% </a:t>
            </a:r>
            <a:r>
              <a:rPr lang="en-US" sz="2000" dirty="0">
                <a:solidFill>
                  <a:srgbClr val="053359"/>
                </a:solidFill>
              </a:rPr>
              <a:t>of firms.</a:t>
            </a:r>
            <a:endParaRPr sz="2000" dirty="0">
              <a:solidFill>
                <a:srgbClr val="053359"/>
              </a:solidFill>
            </a:endParaRPr>
          </a:p>
        </p:txBody>
      </p:sp>
      <p:sp>
        <p:nvSpPr>
          <p:cNvPr id="8" name="TextBox 7">
            <a:extLst>
              <a:ext uri="{FF2B5EF4-FFF2-40B4-BE49-F238E27FC236}">
                <a16:creationId xmlns:a16="http://schemas.microsoft.com/office/drawing/2014/main" id="{CB34F03B-0665-478F-B86F-C4242310EE31}"/>
              </a:ext>
            </a:extLst>
          </p:cNvPr>
          <p:cNvSpPr txBox="1"/>
          <p:nvPr/>
        </p:nvSpPr>
        <p:spPr>
          <a:xfrm>
            <a:off x="0" y="6033364"/>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The nonmanufacturing goods production and associated services category includes industries such as agriculture, construction, wholesale trade, transportation, and warehousing. Percentages may not sum to 100 because of rounding.</a:t>
            </a:r>
            <a:endParaRPr lang="en-US" sz="1050" i="1" dirty="0"/>
          </a:p>
        </p:txBody>
      </p:sp>
      <p:sp>
        <p:nvSpPr>
          <p:cNvPr id="9" name="TextBox 8">
            <a:extLst>
              <a:ext uri="{FF2B5EF4-FFF2-40B4-BE49-F238E27FC236}">
                <a16:creationId xmlns:a16="http://schemas.microsoft.com/office/drawing/2014/main" id="{6F5DCF8E-7621-4A20-8B9F-CC0A5204C6D8}"/>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N=1775</a:t>
            </a:r>
          </a:p>
        </p:txBody>
      </p:sp>
      <p:sp>
        <p:nvSpPr>
          <p:cNvPr id="11" name="TextBox 10">
            <a:extLst>
              <a:ext uri="{FF2B5EF4-FFF2-40B4-BE49-F238E27FC236}">
                <a16:creationId xmlns:a16="http://schemas.microsoft.com/office/drawing/2014/main" id="{018AFFCE-DCBD-49A8-BA45-39BC410664B4}"/>
              </a:ext>
            </a:extLst>
          </p:cNvPr>
          <p:cNvSpPr txBox="1"/>
          <p:nvPr/>
        </p:nvSpPr>
        <p:spPr>
          <a:xfrm>
            <a:off x="7315200" y="2286000"/>
            <a:ext cx="423294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1908EDD6-54C3-447D-B51B-887513363D1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368267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Number of employees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DDD4EBD3-339D-4A9D-A93D-BA071DC0927D}"/>
              </a:ext>
            </a:extLst>
          </p:cNvPr>
          <p:cNvSpPr txBox="1"/>
          <p:nvPr/>
        </p:nvSpPr>
        <p:spPr>
          <a:xfrm>
            <a:off x="7315200" y="2686110"/>
            <a:ext cx="4081111" cy="769441"/>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55%</a:t>
            </a:r>
            <a:r>
              <a:rPr lang="en-US" sz="2000" dirty="0">
                <a:solidFill>
                  <a:srgbClr val="053359"/>
                </a:solidFill>
              </a:rPr>
              <a:t> of employer firms have fewer than five employees. </a:t>
            </a:r>
            <a:endParaRPr sz="2000" dirty="0">
              <a:solidFill>
                <a:srgbClr val="053359"/>
              </a:solidFill>
            </a:endParaRPr>
          </a:p>
        </p:txBody>
      </p:sp>
      <p:sp>
        <p:nvSpPr>
          <p:cNvPr id="8" name="TextBox 7">
            <a:extLst>
              <a:ext uri="{FF2B5EF4-FFF2-40B4-BE49-F238E27FC236}">
                <a16:creationId xmlns:a16="http://schemas.microsoft.com/office/drawing/2014/main" id="{80B276F2-ADC2-464D-9DAF-AEAAAE65CBA9}"/>
              </a:ext>
            </a:extLst>
          </p:cNvPr>
          <p:cNvSpPr txBox="1"/>
          <p:nvPr/>
        </p:nvSpPr>
        <p:spPr>
          <a:xfrm>
            <a:off x="0" y="6082825"/>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E8A54385-8535-497D-B184-4D3DC08E49D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N=1775</a:t>
            </a:r>
          </a:p>
        </p:txBody>
      </p:sp>
      <p:sp>
        <p:nvSpPr>
          <p:cNvPr id="11" name="TextBox 10">
            <a:extLst>
              <a:ext uri="{FF2B5EF4-FFF2-40B4-BE49-F238E27FC236}">
                <a16:creationId xmlns:a16="http://schemas.microsoft.com/office/drawing/2014/main" id="{5880C994-DD83-461F-AC2F-F6B0D8635EF8}"/>
              </a:ext>
            </a:extLst>
          </p:cNvPr>
          <p:cNvSpPr txBox="1"/>
          <p:nvPr/>
        </p:nvSpPr>
        <p:spPr>
          <a:xfrm>
            <a:off x="7315200" y="2286000"/>
            <a:ext cx="4081112"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C0B2E8D5-61F5-4C73-82CF-C4963EF92D7A}"/>
              </a:ext>
            </a:extLst>
          </p:cNvPr>
          <p:cNvSpPr txBox="1">
            <a:spLocks/>
          </p:cNvSpPr>
          <p:nvPr/>
        </p:nvSpPr>
        <p:spPr>
          <a:xfrm>
            <a:off x="0" y="982133"/>
            <a:ext cx="82296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1021812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a:xfrm>
            <a:off x="-1" y="3703"/>
            <a:ext cx="6785811" cy="924392"/>
          </a:xfrm>
        </p:spPr>
        <p:txBody>
          <a:bodyPr/>
          <a:lstStyle/>
          <a:p>
            <a:r>
              <a:rPr lang="en-US" dirty="0">
                <a:solidFill>
                  <a:srgbClr val="053359"/>
                </a:solidFill>
                <a:latin typeface="Proxima nova"/>
                <a:ea typeface="Roboto" panose="02000000000000000000" pitchFamily="2" charset="0"/>
              </a:rPr>
              <a:t>Credit risk of firm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3AD9B76-10A8-4390-9D1E-30ED2DE632F9}"/>
              </a:ext>
            </a:extLst>
          </p:cNvPr>
          <p:cNvSpPr txBox="1"/>
          <p:nvPr/>
        </p:nvSpPr>
        <p:spPr>
          <a:xfrm>
            <a:off x="7315200" y="2686110"/>
            <a:ext cx="4386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69%</a:t>
            </a:r>
            <a:r>
              <a:rPr lang="en-US" sz="2000" dirty="0">
                <a:solidFill>
                  <a:srgbClr val="053359"/>
                </a:solidFill>
              </a:rPr>
              <a:t> of employer firms are low credit risk, </a:t>
            </a:r>
            <a:r>
              <a:rPr lang="en-US" sz="2400" b="1" dirty="0">
                <a:solidFill>
                  <a:srgbClr val="053359"/>
                </a:solidFill>
              </a:rPr>
              <a:t>25%</a:t>
            </a:r>
            <a:r>
              <a:rPr lang="en-US" sz="2000" dirty="0">
                <a:solidFill>
                  <a:srgbClr val="053359"/>
                </a:solidFill>
              </a:rPr>
              <a:t> are medium credit risk, and </a:t>
            </a:r>
            <a:r>
              <a:rPr lang="en-US" sz="2400" b="1" dirty="0">
                <a:solidFill>
                  <a:srgbClr val="053359"/>
                </a:solidFill>
              </a:rPr>
              <a:t>6%</a:t>
            </a:r>
            <a:r>
              <a:rPr lang="en-US" sz="2000" dirty="0">
                <a:solidFill>
                  <a:srgbClr val="053359"/>
                </a:solidFill>
              </a:rPr>
              <a:t> are high credit risk as determined by their self-reported credit scores. </a:t>
            </a:r>
            <a:endParaRPr sz="2000" dirty="0">
              <a:solidFill>
                <a:srgbClr val="053359"/>
              </a:solidFill>
            </a:endParaRPr>
          </a:p>
        </p:txBody>
      </p:sp>
      <p:sp>
        <p:nvSpPr>
          <p:cNvPr id="8" name="TextBox 7">
            <a:extLst>
              <a:ext uri="{FF2B5EF4-FFF2-40B4-BE49-F238E27FC236}">
                <a16:creationId xmlns:a16="http://schemas.microsoft.com/office/drawing/2014/main" id="{BD1B74E5-4953-444C-94CC-C341EBDFD582}"/>
              </a:ext>
            </a:extLst>
          </p:cNvPr>
          <p:cNvSpPr txBox="1"/>
          <p:nvPr/>
        </p:nvSpPr>
        <p:spPr>
          <a:xfrm>
            <a:off x="0" y="5866479"/>
            <a:ext cx="10398212" cy="577081"/>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Credit risk is determined by the self-reported business credit score or personal credit score, depending on which is used to obtain financing for the business. If a firm uses both, the higher risk rating is used. “Low credit risk” is an 80–100 business credit score or 720+ personal credit score. “Medium credit risk” is a 50–79 business credit score or a 620–719 personal credit score. “High credit risk” is a 1–49 business credit score or a &lt;620 personal credit score. Percentages may not sum to 100 because of rounding. </a:t>
            </a:r>
            <a:endParaRPr lang="en-US" sz="1050" i="1" dirty="0"/>
          </a:p>
        </p:txBody>
      </p:sp>
      <p:sp>
        <p:nvSpPr>
          <p:cNvPr id="9" name="TextBox 8">
            <a:extLst>
              <a:ext uri="{FF2B5EF4-FFF2-40B4-BE49-F238E27FC236}">
                <a16:creationId xmlns:a16="http://schemas.microsoft.com/office/drawing/2014/main" id="{EA43FD1F-23DD-42BB-A279-22340CD52F57}"/>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N=1334</a:t>
            </a:r>
          </a:p>
        </p:txBody>
      </p:sp>
      <p:sp>
        <p:nvSpPr>
          <p:cNvPr id="11" name="TextBox 10">
            <a:extLst>
              <a:ext uri="{FF2B5EF4-FFF2-40B4-BE49-F238E27FC236}">
                <a16:creationId xmlns:a16="http://schemas.microsoft.com/office/drawing/2014/main" id="{D0E1E02B-19AA-440C-B5FE-040E7C2313B4}"/>
              </a:ext>
            </a:extLst>
          </p:cNvPr>
          <p:cNvSpPr txBox="1"/>
          <p:nvPr/>
        </p:nvSpPr>
        <p:spPr>
          <a:xfrm>
            <a:off x="7315200" y="2286000"/>
            <a:ext cx="4386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AB7D777D-569B-4E47-A785-BA77B3C4586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1990235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Race/ethnicity of firm owner(s)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5" name="TextBox 4"/>
          <p:cNvSpPr txBox="1"/>
          <p:nvPr/>
        </p:nvSpPr>
        <p:spPr>
          <a:xfrm>
            <a:off x="2798064" y="2953512"/>
            <a:ext cx="6592824" cy="950976"/>
          </a:xfrm>
          <a:prstGeom prst="rect">
            <a:avLst/>
          </a:prstGeom>
          <a:noFill/>
        </p:spPr>
        <p:txBody>
          <a:bodyPr wrap="square">
            <a:spAutoFit/>
          </a:bodyPr>
          <a:lstStyle/>
          <a:p>
            <a:pPr algn="ctr">
              <a:defRPr sz="2800">
                <a:solidFill/>
                <a:latin typeface="Roboto"/>
              </a:defRPr>
            </a:pPr>
            <a:r>
              <a:t>This slide is intentionally left blank.</a:t>
            </a:r>
          </a:p>
        </p:txBody>
      </p:sp>
    </p:spTree>
    <p:extLst>
      <p:ext uri="{BB962C8B-B14F-4D97-AF65-F5344CB8AC3E}">
        <p14:creationId xmlns:p14="http://schemas.microsoft.com/office/powerpoint/2010/main" val="2611349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1E384B"/>
                </a:solidFill>
                <a:latin typeface="Proxima nova"/>
                <a:ea typeface="Roboto" panose="02000000000000000000" pitchFamily="2" charset="0"/>
              </a:rPr>
              <a:t>Firm revenue performance,</a:t>
            </a:r>
            <a:br>
              <a:rPr lang="en-US" dirty="0">
                <a:solidFill>
                  <a:srgbClr val="1E384B"/>
                </a:solidFill>
                <a:latin typeface="Proxima nova"/>
                <a:ea typeface="Roboto" panose="02000000000000000000" pitchFamily="2" charset="0"/>
              </a:rPr>
            </a:br>
            <a:r>
              <a:rPr lang="en-US" dirty="0">
                <a:solidFill>
                  <a:srgbClr val="1E384B"/>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endParaRPr lang="en-US" sz="1600" dirty="0">
              <a:solidFill>
                <a:srgbClr val="1E384B"/>
              </a:solidFill>
              <a:latin typeface="Proxima nova"/>
              <a:ea typeface="Roboto" panose="02000000000000000000" pitchFamily="2" charset="0"/>
            </a:endParaRPr>
          </a:p>
        </p:txBody>
      </p:sp>
      <p:sp>
        <p:nvSpPr>
          <p:cNvPr id="4" name="TextBox 3">
            <a:extLst>
              <a:ext uri="{FF2B5EF4-FFF2-40B4-BE49-F238E27FC236}">
                <a16:creationId xmlns:a16="http://schemas.microsoft.com/office/drawing/2014/main" id="{9F30B7F6-E315-4EC6-8126-BBB355EEDF97}"/>
              </a:ext>
            </a:extLst>
          </p:cNvPr>
          <p:cNvSpPr txBox="1"/>
          <p:nvPr/>
        </p:nvSpPr>
        <p:spPr>
          <a:xfrm>
            <a:off x="7315200" y="2686110"/>
            <a:ext cx="3929450"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1E384B"/>
                </a:solidFill>
              </a:rPr>
              <a:t>Nationally, </a:t>
            </a:r>
            <a:r>
              <a:rPr lang="en-US" sz="2400" b="1" dirty="0">
                <a:solidFill>
                  <a:srgbClr val="1E384B"/>
                </a:solidFill>
              </a:rPr>
              <a:t>48% </a:t>
            </a:r>
            <a:r>
              <a:rPr lang="en-US" sz="2000" dirty="0">
                <a:solidFill>
                  <a:srgbClr val="1E384B"/>
                </a:solidFill>
              </a:rPr>
              <a:t>of employer firms reported a decrease in revenues in the 12 months prior to the survey, and </a:t>
            </a:r>
            <a:r>
              <a:rPr lang="en-US" sz="2400" b="1" dirty="0">
                <a:solidFill>
                  <a:srgbClr val="1E384B"/>
                </a:solidFill>
                <a:latin typeface="Roboto"/>
              </a:rPr>
              <a:t>38%</a:t>
            </a:r>
            <a:r>
              <a:rPr lang="en-US" sz="2000" dirty="0">
                <a:solidFill>
                  <a:srgbClr val="1E384B"/>
                </a:solidFill>
              </a:rPr>
              <a:t> reported an increase.</a:t>
            </a:r>
            <a:endParaRPr sz="2000" dirty="0">
              <a:solidFill>
                <a:srgbClr val="1E384B"/>
              </a:solidFill>
            </a:endParaRPr>
          </a:p>
        </p:txBody>
      </p:sp>
      <p:sp>
        <p:nvSpPr>
          <p:cNvPr id="5" name="TextBox 4">
            <a:extLst>
              <a:ext uri="{FF2B5EF4-FFF2-40B4-BE49-F238E27FC236}">
                <a16:creationId xmlns:a16="http://schemas.microsoft.com/office/drawing/2014/main" id="{A223A3DF-1E72-448F-8AF7-DD1908EA31B6}"/>
              </a:ext>
            </a:extLst>
          </p:cNvPr>
          <p:cNvSpPr txBox="1"/>
          <p:nvPr/>
        </p:nvSpPr>
        <p:spPr>
          <a:xfrm>
            <a:off x="0" y="6139166"/>
            <a:ext cx="11480800"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a:t>
            </a:r>
            <a:r>
              <a:rPr lang="en-US" sz="1050" i="1" dirty="0">
                <a:solidFill>
                  <a:srgbClr val="000000"/>
                </a:solidFill>
                <a:latin typeface="Roboto" panose="02000000000000000000" pitchFamily="2" charset="0"/>
                <a:ea typeface="Roboto" panose="02000000000000000000" pitchFamily="2" charset="0"/>
              </a:rPr>
              <a:t>because of</a:t>
            </a:r>
            <a:r>
              <a:rPr lang="en-US" sz="1050" b="0" i="1" u="none" strike="noStrike" dirty="0">
                <a:solidFill>
                  <a:srgbClr val="000000"/>
                </a:solidFill>
                <a:effectLst/>
                <a:latin typeface="Roboto" panose="02000000000000000000" pitchFamily="2" charset="0"/>
                <a:ea typeface="Roboto" panose="02000000000000000000" pitchFamily="2" charset="0"/>
              </a:rPr>
              <a:t> rounding.</a:t>
            </a:r>
            <a:endParaRPr lang="en-US" sz="1050" i="1"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166A2410-B4AC-4087-915D-C00B67F97C4E}"/>
              </a:ext>
            </a:extLst>
          </p:cNvPr>
          <p:cNvSpPr txBox="1"/>
          <p:nvPr/>
        </p:nvSpPr>
        <p:spPr>
          <a:xfrm>
            <a:off x="7315200" y="2286000"/>
            <a:ext cx="3929450"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9" name="TextBox 8">
            <a:extLst>
              <a:ext uri="{FF2B5EF4-FFF2-40B4-BE49-F238E27FC236}">
                <a16:creationId xmlns:a16="http://schemas.microsoft.com/office/drawing/2014/main" id="{D5C365FC-095F-4570-A161-13252128A975}"/>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N=1719</a:t>
            </a:r>
          </a:p>
        </p:txBody>
      </p:sp>
      <p:sp>
        <p:nvSpPr>
          <p:cNvPr id="11" name="Title 1">
            <a:extLst>
              <a:ext uri="{FF2B5EF4-FFF2-40B4-BE49-F238E27FC236}">
                <a16:creationId xmlns:a16="http://schemas.microsoft.com/office/drawing/2014/main" id="{65005C57-842D-466E-914D-B41F308489A0}"/>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63211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resized_chart.png"/>
          <p:cNvPicPr>
            <a:picLocks noGrp="1" noChangeAspect="1"/>
          </p:cNvPicPr>
          <p:nvPr>
            <p:ph type="pic" sz="quarter" idx="14"/>
          </p:nvPr>
        </p:nvPicPr>
        <p:blipFill>
          <a:blip r:embed="rId2"/>
          <a:srcRect/>
          <a:stretch>
            <a:fillRect/>
          </a:stretch>
        </p:blipFill>
        <p:spPr/>
      </p:pic>
      <p:sp>
        <p:nvSpPr>
          <p:cNvPr id="4" name="Title 3">
            <a:extLst>
              <a:ext uri="{FF2B5EF4-FFF2-40B4-BE49-F238E27FC236}">
                <a16:creationId xmlns:a16="http://schemas.microsoft.com/office/drawing/2014/main" id="{D745FBEF-D00F-4E67-9EE3-7DA60205E9A4}"/>
              </a:ext>
            </a:extLst>
          </p:cNvPr>
          <p:cNvSpPr>
            <a:spLocks noGrp="1"/>
          </p:cNvSpPr>
          <p:nvPr>
            <p:ph type="title"/>
          </p:nvPr>
        </p:nvSpPr>
        <p:spPr/>
        <p:txBody>
          <a:bodyPr/>
          <a:lstStyle/>
          <a:p>
            <a:r>
              <a:rPr lang="en-US" dirty="0">
                <a:solidFill>
                  <a:srgbClr val="053359"/>
                </a:solidFill>
                <a:latin typeface="Proxima nova"/>
                <a:ea typeface="Roboto" panose="02000000000000000000" pitchFamily="2" charset="0"/>
              </a:rPr>
              <a:t>Gender of owner(s) </a:t>
            </a:r>
            <a:r>
              <a:rPr lang="en-US" sz="1400" dirty="0">
                <a:solidFill>
                  <a:srgbClr val="053359"/>
                </a:solidFill>
                <a:latin typeface="Proxima nova"/>
                <a:ea typeface="Roboto" panose="02000000000000000000" pitchFamily="2" charset="0"/>
              </a:rPr>
              <a:t>(% of employer firms)</a:t>
            </a:r>
            <a:endParaRPr lang="en-US" sz="1400" dirty="0">
              <a:latin typeface="Proxima nova"/>
            </a:endParaRPr>
          </a:p>
        </p:txBody>
      </p:sp>
      <p:sp>
        <p:nvSpPr>
          <p:cNvPr id="6" name="TextBox 5">
            <a:extLst>
              <a:ext uri="{FF2B5EF4-FFF2-40B4-BE49-F238E27FC236}">
                <a16:creationId xmlns:a16="http://schemas.microsoft.com/office/drawing/2014/main" id="{754EE41D-00C8-4BA2-B135-F710AF43934F}"/>
              </a:ext>
            </a:extLst>
          </p:cNvPr>
          <p:cNvSpPr txBox="1"/>
          <p:nvPr/>
        </p:nvSpPr>
        <p:spPr>
          <a:xfrm>
            <a:off x="7315199" y="2686110"/>
            <a:ext cx="3978939" cy="1077218"/>
          </a:xfrm>
          <a:prstGeom prst="rect">
            <a:avLst/>
          </a:prstGeom>
          <a:noFill/>
          <a:ln w="9525">
            <a:solidFill>
              <a:schemeClr val="tx1"/>
            </a:solidFill>
          </a:ln>
        </p:spPr>
        <p:txBody>
          <a:bodyPr wrap="square">
            <a:spAutoFit/>
          </a:bodyPr>
          <a:lstStyle/>
          <a:p>
            <a:pPr>
              <a:defRPr sz="2800">
                <a:solidFill>
                  <a:schemeClr val="bg1"/>
                </a:solidFill>
                <a:latin typeface="Roboto"/>
              </a:defRPr>
            </a:pPr>
            <a:r>
              <a:rPr lang="en-US" sz="2000" dirty="0">
                <a:solidFill>
                  <a:srgbClr val="053359"/>
                </a:solidFill>
              </a:rPr>
              <a:t>In the national SBCS sample, </a:t>
            </a:r>
            <a:r>
              <a:rPr lang="en-US" sz="2400" b="1" dirty="0">
                <a:solidFill>
                  <a:srgbClr val="053359"/>
                </a:solidFill>
              </a:rPr>
              <a:t>21%</a:t>
            </a:r>
            <a:r>
              <a:rPr lang="en-US" sz="2000" dirty="0">
                <a:solidFill>
                  <a:srgbClr val="053359"/>
                </a:solidFill>
              </a:rPr>
              <a:t> of employer firms are women owned.</a:t>
            </a:r>
            <a:endParaRPr sz="2000" dirty="0">
              <a:solidFill>
                <a:srgbClr val="053359"/>
              </a:solidFill>
            </a:endParaRPr>
          </a:p>
        </p:txBody>
      </p:sp>
      <p:sp>
        <p:nvSpPr>
          <p:cNvPr id="8" name="TextBox 7">
            <a:extLst>
              <a:ext uri="{FF2B5EF4-FFF2-40B4-BE49-F238E27FC236}">
                <a16:creationId xmlns:a16="http://schemas.microsoft.com/office/drawing/2014/main" id="{25467387-16FD-4717-86DA-FF55CE02FA5B}"/>
              </a:ext>
            </a:extLst>
          </p:cNvPr>
          <p:cNvSpPr txBox="1"/>
          <p:nvPr/>
        </p:nvSpPr>
        <p:spPr>
          <a:xfrm>
            <a:off x="13320" y="6134144"/>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9" name="TextBox 8">
            <a:extLst>
              <a:ext uri="{FF2B5EF4-FFF2-40B4-BE49-F238E27FC236}">
                <a16:creationId xmlns:a16="http://schemas.microsoft.com/office/drawing/2014/main" id="{FE5717CE-0AD0-485A-B818-E2C1687D9494}"/>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N=1775</a:t>
            </a:r>
          </a:p>
        </p:txBody>
      </p:sp>
      <p:sp>
        <p:nvSpPr>
          <p:cNvPr id="11" name="TextBox 10">
            <a:extLst>
              <a:ext uri="{FF2B5EF4-FFF2-40B4-BE49-F238E27FC236}">
                <a16:creationId xmlns:a16="http://schemas.microsoft.com/office/drawing/2014/main" id="{BCF4B3B9-E771-4B55-BE22-AD01BAB811F0}"/>
              </a:ext>
            </a:extLst>
          </p:cNvPr>
          <p:cNvSpPr txBox="1"/>
          <p:nvPr/>
        </p:nvSpPr>
        <p:spPr>
          <a:xfrm>
            <a:off x="7315200" y="2286000"/>
            <a:ext cx="3978939"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8EE40E3A-AEBA-4BFB-995B-95039056C759}"/>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15642343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Top Corners Snipped 10">
            <a:extLst>
              <a:ext uri="{FF2B5EF4-FFF2-40B4-BE49-F238E27FC236}">
                <a16:creationId xmlns:a16="http://schemas.microsoft.com/office/drawing/2014/main" id="{A440C514-9EE4-42E2-AFF2-A79BCA86F2AC}"/>
              </a:ext>
            </a:extLst>
          </p:cNvPr>
          <p:cNvSpPr/>
          <p:nvPr/>
        </p:nvSpPr>
        <p:spPr>
          <a:xfrm>
            <a:off x="6876298" y="1719789"/>
            <a:ext cx="4535424" cy="34553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38A7619E-1E36-4CC5-B0DE-834F8FA3A734}"/>
              </a:ext>
            </a:extLst>
          </p:cNvPr>
          <p:cNvSpPr/>
          <p:nvPr/>
        </p:nvSpPr>
        <p:spPr>
          <a:xfrm>
            <a:off x="2540836" y="1719789"/>
            <a:ext cx="4184649"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0103B0-4A2F-444C-8910-4BE3C89C41A2}"/>
              </a:ext>
            </a:extLst>
          </p:cNvPr>
          <p:cNvSpPr txBox="1"/>
          <p:nvPr/>
        </p:nvSpPr>
        <p:spPr>
          <a:xfrm>
            <a:off x="3731437" y="171009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0FEAE1CA-1A2D-4640-8FD7-0CAE170FBFC7}"/>
              </a:ext>
            </a:extLst>
          </p:cNvPr>
          <p:cNvSpPr txBox="1"/>
          <p:nvPr/>
        </p:nvSpPr>
        <p:spPr>
          <a:xfrm>
            <a:off x="8250819" y="1707070"/>
            <a:ext cx="1928261"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506F2E37-3245-4440-A226-07742597C3BE}"/>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owner characteristics</a:t>
            </a:r>
            <a:endParaRPr lang="en-US" dirty="0"/>
          </a:p>
        </p:txBody>
      </p:sp>
      <p:pic>
        <p:nvPicPr>
          <p:cNvPr id="3" name="Picture 2">
            <a:extLst>
              <a:ext uri="{FF2B5EF4-FFF2-40B4-BE49-F238E27FC236}">
                <a16:creationId xmlns:a16="http://schemas.microsoft.com/office/drawing/2014/main" id="{8C023B99-C805-477A-9AA0-F05E3BE2E543}"/>
              </a:ext>
            </a:extLst>
          </p:cNvPr>
          <p:cNvPicPr>
            <a:picLocks noChangeAspect="1"/>
          </p:cNvPicPr>
          <p:nvPr/>
        </p:nvPicPr>
        <p:blipFill>
          <a:blip r:embed="rId3"/>
          <a:stretch>
            <a:fillRect/>
          </a:stretch>
        </p:blipFill>
        <p:spPr>
          <a:xfrm>
            <a:off x="765175" y="2053683"/>
            <a:ext cx="10661650" cy="2940050"/>
          </a:xfrm>
          <a:prstGeom prst="rect">
            <a:avLst/>
          </a:prstGeom>
        </p:spPr>
      </p:pic>
      <p:sp>
        <p:nvSpPr>
          <p:cNvPr id="9" name="TextBox 8">
            <a:extLst>
              <a:ext uri="{FF2B5EF4-FFF2-40B4-BE49-F238E27FC236}">
                <a16:creationId xmlns:a16="http://schemas.microsoft.com/office/drawing/2014/main" id="{8EF49229-CE9E-46C4-93B1-BC333F247A5E}"/>
              </a:ext>
            </a:extLst>
          </p:cNvPr>
          <p:cNvSpPr txBox="1"/>
          <p:nvPr/>
        </p:nvSpPr>
        <p:spPr>
          <a:xfrm>
            <a:off x="684832" y="5000082"/>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293884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B42515-A975-4645-BCA5-CF4D96D9A143}"/>
              </a:ext>
            </a:extLst>
          </p:cNvPr>
          <p:cNvPicPr>
            <a:picLocks noChangeAspect="1"/>
          </p:cNvPicPr>
          <p:nvPr/>
        </p:nvPicPr>
        <p:blipFill>
          <a:blip r:embed="rId3"/>
          <a:stretch>
            <a:fillRect/>
          </a:stretch>
        </p:blipFill>
        <p:spPr>
          <a:xfrm>
            <a:off x="824395" y="1742116"/>
            <a:ext cx="10661650" cy="4229100"/>
          </a:xfrm>
          <a:prstGeom prst="rect">
            <a:avLst/>
          </a:prstGeom>
        </p:spPr>
      </p:pic>
      <p:sp>
        <p:nvSpPr>
          <p:cNvPr id="16" name="Rectangle: Top Corners Snipped 15">
            <a:extLst>
              <a:ext uri="{FF2B5EF4-FFF2-40B4-BE49-F238E27FC236}">
                <a16:creationId xmlns:a16="http://schemas.microsoft.com/office/drawing/2014/main" id="{2B5E4676-D89E-45FA-99BA-DA1332E9CB92}"/>
              </a:ext>
            </a:extLst>
          </p:cNvPr>
          <p:cNvSpPr/>
          <p:nvPr/>
        </p:nvSpPr>
        <p:spPr>
          <a:xfrm>
            <a:off x="6934987" y="1411437"/>
            <a:ext cx="4537399" cy="343893"/>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4" name="Rectangle: Top Corners Snipped 13">
            <a:extLst>
              <a:ext uri="{FF2B5EF4-FFF2-40B4-BE49-F238E27FC236}">
                <a16:creationId xmlns:a16="http://schemas.microsoft.com/office/drawing/2014/main" id="{D8235A5D-0B01-4750-9879-4954DBFE4B07}"/>
              </a:ext>
            </a:extLst>
          </p:cNvPr>
          <p:cNvSpPr/>
          <p:nvPr/>
        </p:nvSpPr>
        <p:spPr>
          <a:xfrm>
            <a:off x="2589597" y="1411438"/>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96D325-70F0-4276-BCF7-F20F01CF46E5}"/>
              </a:ext>
            </a:extLst>
          </p:cNvPr>
          <p:cNvSpPr txBox="1"/>
          <p:nvPr/>
        </p:nvSpPr>
        <p:spPr>
          <a:xfrm>
            <a:off x="3802172" y="1402042"/>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5" name="TextBox 14">
            <a:extLst>
              <a:ext uri="{FF2B5EF4-FFF2-40B4-BE49-F238E27FC236}">
                <a16:creationId xmlns:a16="http://schemas.microsoft.com/office/drawing/2014/main" id="{08AA8E0D-D5E3-440B-90F7-60A57D182751}"/>
              </a:ext>
            </a:extLst>
          </p:cNvPr>
          <p:cNvSpPr txBox="1"/>
          <p:nvPr/>
        </p:nvSpPr>
        <p:spPr>
          <a:xfrm>
            <a:off x="8583742" y="1402042"/>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business characteristics</a:t>
            </a:r>
            <a:endParaRPr lang="en-US" dirty="0"/>
          </a:p>
        </p:txBody>
      </p:sp>
      <p:sp>
        <p:nvSpPr>
          <p:cNvPr id="9" name="TextBox 8">
            <a:extLst>
              <a:ext uri="{FF2B5EF4-FFF2-40B4-BE49-F238E27FC236}">
                <a16:creationId xmlns:a16="http://schemas.microsoft.com/office/drawing/2014/main" id="{533141E2-B01E-47C7-9188-08A7373BA24A}"/>
              </a:ext>
            </a:extLst>
          </p:cNvPr>
          <p:cNvSpPr txBox="1"/>
          <p:nvPr/>
        </p:nvSpPr>
        <p:spPr>
          <a:xfrm>
            <a:off x="733676" y="597641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9606731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337AC5-F862-46B3-94CA-582C740ADEE6}"/>
              </a:ext>
            </a:extLst>
          </p:cNvPr>
          <p:cNvPicPr>
            <a:picLocks noChangeAspect="1"/>
          </p:cNvPicPr>
          <p:nvPr/>
        </p:nvPicPr>
        <p:blipFill>
          <a:blip r:embed="rId3"/>
          <a:stretch>
            <a:fillRect/>
          </a:stretch>
        </p:blipFill>
        <p:spPr>
          <a:xfrm>
            <a:off x="765175" y="1858433"/>
            <a:ext cx="10661650" cy="312420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a:t>
            </a:r>
            <a:endParaRPr lang="en-US" dirty="0"/>
          </a:p>
        </p:txBody>
      </p:sp>
      <p:sp>
        <p:nvSpPr>
          <p:cNvPr id="11" name="Rectangle: Top Corners Snipped 10">
            <a:extLst>
              <a:ext uri="{FF2B5EF4-FFF2-40B4-BE49-F238E27FC236}">
                <a16:creationId xmlns:a16="http://schemas.microsoft.com/office/drawing/2014/main" id="{EC06B94E-BB4C-4A18-AA64-7F47FA12841F}"/>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CA9CEF2E-B32A-44C3-9056-6FCD3D13060A}"/>
              </a:ext>
            </a:extLst>
          </p:cNvPr>
          <p:cNvSpPr/>
          <p:nvPr/>
        </p:nvSpPr>
        <p:spPr>
          <a:xfrm>
            <a:off x="2536015" y="1531027"/>
            <a:ext cx="4188192"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2FDEAC2-F3A7-48C8-8873-C82F2175C37D}"/>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6DEC8711-B407-4CB7-A9AC-C8C8996ECF5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25C8C6A0-D29E-46DF-9D28-2C3762683F04}"/>
              </a:ext>
            </a:extLst>
          </p:cNvPr>
          <p:cNvSpPr txBox="1"/>
          <p:nvPr/>
        </p:nvSpPr>
        <p:spPr>
          <a:xfrm>
            <a:off x="676811" y="4991101"/>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188514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1F922E-9BB9-4BD9-8ECE-F30C0E63E0E1}"/>
              </a:ext>
            </a:extLst>
          </p:cNvPr>
          <p:cNvPicPr>
            <a:picLocks noChangeAspect="1"/>
          </p:cNvPicPr>
          <p:nvPr/>
        </p:nvPicPr>
        <p:blipFill>
          <a:blip r:embed="rId3"/>
          <a:stretch>
            <a:fillRect/>
          </a:stretch>
        </p:blipFill>
        <p:spPr>
          <a:xfrm>
            <a:off x="775449" y="1866509"/>
            <a:ext cx="10661650" cy="2940050"/>
          </a:xfrm>
          <a:prstGeom prst="rect">
            <a:avLst/>
          </a:prstGeom>
        </p:spPr>
      </p:pic>
      <p:sp>
        <p:nvSpPr>
          <p:cNvPr id="2" name="Title 1">
            <a:extLst>
              <a:ext uri="{FF2B5EF4-FFF2-40B4-BE49-F238E27FC236}">
                <a16:creationId xmlns:a16="http://schemas.microsoft.com/office/drawing/2014/main" id="{8CA493B4-8BF3-430E-9314-B5829E5B68C4}"/>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Employer firm performance and financing by state (cont.)</a:t>
            </a:r>
            <a:endParaRPr lang="en-US" dirty="0"/>
          </a:p>
        </p:txBody>
      </p:sp>
      <p:sp>
        <p:nvSpPr>
          <p:cNvPr id="11" name="Rectangle: Top Corners Snipped 10">
            <a:extLst>
              <a:ext uri="{FF2B5EF4-FFF2-40B4-BE49-F238E27FC236}">
                <a16:creationId xmlns:a16="http://schemas.microsoft.com/office/drawing/2014/main" id="{EF9A57FC-5F5A-4551-95A7-C84718758239}"/>
              </a:ext>
            </a:extLst>
          </p:cNvPr>
          <p:cNvSpPr/>
          <p:nvPr/>
        </p:nvSpPr>
        <p:spPr>
          <a:xfrm>
            <a:off x="6873384" y="1531026"/>
            <a:ext cx="4537399" cy="343894"/>
          </a:xfrm>
          <a:prstGeom prst="snip2SameRect">
            <a:avLst/>
          </a:prstGeom>
          <a:noFill/>
          <a:ln>
            <a:solidFill>
              <a:srgbClr val="36AD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7ADDC"/>
              </a:solidFill>
            </a:endParaRPr>
          </a:p>
        </p:txBody>
      </p:sp>
      <p:sp>
        <p:nvSpPr>
          <p:cNvPr id="12" name="Rectangle: Top Corners Snipped 11">
            <a:extLst>
              <a:ext uri="{FF2B5EF4-FFF2-40B4-BE49-F238E27FC236}">
                <a16:creationId xmlns:a16="http://schemas.microsoft.com/office/drawing/2014/main" id="{44F5862D-6AF7-4611-BA26-0BA93DEEF962}"/>
              </a:ext>
            </a:extLst>
          </p:cNvPr>
          <p:cNvSpPr/>
          <p:nvPr/>
        </p:nvSpPr>
        <p:spPr>
          <a:xfrm>
            <a:off x="2538413" y="1531027"/>
            <a:ext cx="4185794" cy="343894"/>
          </a:xfrm>
          <a:prstGeom prst="snip2SameRect">
            <a:avLst/>
          </a:prstGeom>
          <a:noFill/>
          <a:ln>
            <a:solidFill>
              <a:srgbClr val="1E38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E52203B-51ED-477D-8005-749FB16627E6}"/>
              </a:ext>
            </a:extLst>
          </p:cNvPr>
          <p:cNvSpPr txBox="1"/>
          <p:nvPr/>
        </p:nvSpPr>
        <p:spPr>
          <a:xfrm>
            <a:off x="3748590" y="1521631"/>
            <a:ext cx="1928261" cy="369332"/>
          </a:xfrm>
          <a:prstGeom prst="rect">
            <a:avLst/>
          </a:prstGeom>
          <a:noFill/>
        </p:spPr>
        <p:txBody>
          <a:bodyPr wrap="square" rtlCol="0">
            <a:spAutoFit/>
          </a:bodyPr>
          <a:lstStyle/>
          <a:p>
            <a:pPr algn="ctr"/>
            <a:r>
              <a:rPr lang="en-US" b="1" dirty="0">
                <a:solidFill>
                  <a:srgbClr val="1E384B"/>
                </a:solidFill>
                <a:latin typeface="Proxima nova"/>
              </a:rPr>
              <a:t>Performance</a:t>
            </a:r>
          </a:p>
        </p:txBody>
      </p:sp>
      <p:sp>
        <p:nvSpPr>
          <p:cNvPr id="17" name="TextBox 16">
            <a:extLst>
              <a:ext uri="{FF2B5EF4-FFF2-40B4-BE49-F238E27FC236}">
                <a16:creationId xmlns:a16="http://schemas.microsoft.com/office/drawing/2014/main" id="{87D62B0A-3CDA-45B3-B6C2-C37719F5E63A}"/>
              </a:ext>
            </a:extLst>
          </p:cNvPr>
          <p:cNvSpPr txBox="1"/>
          <p:nvPr/>
        </p:nvSpPr>
        <p:spPr>
          <a:xfrm>
            <a:off x="8530160" y="1521631"/>
            <a:ext cx="1316634" cy="369332"/>
          </a:xfrm>
          <a:prstGeom prst="rect">
            <a:avLst/>
          </a:prstGeom>
          <a:noFill/>
          <a:ln>
            <a:noFill/>
          </a:ln>
        </p:spPr>
        <p:txBody>
          <a:bodyPr wrap="square" rtlCol="0">
            <a:spAutoFit/>
          </a:bodyPr>
          <a:lstStyle/>
          <a:p>
            <a:pPr algn="ctr"/>
            <a:r>
              <a:rPr lang="en-US" b="1" dirty="0">
                <a:solidFill>
                  <a:srgbClr val="37ADDC"/>
                </a:solidFill>
                <a:latin typeface="Proxima nova"/>
              </a:rPr>
              <a:t>Financing</a:t>
            </a:r>
          </a:p>
        </p:txBody>
      </p:sp>
      <p:sp>
        <p:nvSpPr>
          <p:cNvPr id="18" name="TextBox 17">
            <a:extLst>
              <a:ext uri="{FF2B5EF4-FFF2-40B4-BE49-F238E27FC236}">
                <a16:creationId xmlns:a16="http://schemas.microsoft.com/office/drawing/2014/main" id="{98D8ED3B-6A5E-4BDC-8BE0-183EFE9B8521}"/>
              </a:ext>
            </a:extLst>
          </p:cNvPr>
          <p:cNvSpPr txBox="1"/>
          <p:nvPr/>
        </p:nvSpPr>
        <p:spPr>
          <a:xfrm>
            <a:off x="676811" y="4800714"/>
            <a:ext cx="10398212" cy="215444"/>
          </a:xfrm>
          <a:prstGeom prst="rect">
            <a:avLst/>
          </a:prstGeom>
          <a:noFill/>
        </p:spPr>
        <p:txBody>
          <a:bodyPr wrap="square" rtlCol="0">
            <a:spAutoFit/>
          </a:bodyPr>
          <a:lstStyle/>
          <a:p>
            <a:r>
              <a:rPr lang="en-US" sz="800" b="0" i="1" u="none" strike="noStrike" dirty="0">
                <a:solidFill>
                  <a:srgbClr val="000000"/>
                </a:solidFill>
                <a:effectLst/>
                <a:latin typeface="Roboto" panose="02000000000000000000" pitchFamily="2" charset="0"/>
                <a:ea typeface="Roboto" panose="02000000000000000000" pitchFamily="2" charset="0"/>
              </a:rPr>
              <a:t>Note: SBCS lender and industry definitions are available in the appendix slides.</a:t>
            </a:r>
            <a:endParaRPr lang="en-US" sz="800" i="1" dirty="0"/>
          </a:p>
        </p:txBody>
      </p:sp>
    </p:spTree>
    <p:extLst>
      <p:ext uri="{BB962C8B-B14F-4D97-AF65-F5344CB8AC3E}">
        <p14:creationId xmlns:p14="http://schemas.microsoft.com/office/powerpoint/2010/main" val="2698751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237603" y="3144180"/>
            <a:ext cx="5323724" cy="3276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Large bank, small bank</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Large banks are defined as those with at least $10B in total deposits; small banks are those with less than $10B in total deposits. For applicant questions, respondents are shown a list of large banks operating in their state to assist them with proper classification of their institution.</a:t>
            </a:r>
          </a:p>
          <a:p>
            <a:pPr marL="0" indent="0">
              <a:buNone/>
            </a:pPr>
            <a:r>
              <a:rPr lang="en-US" sz="1600" b="1" dirty="0">
                <a:solidFill>
                  <a:srgbClr val="053359"/>
                </a:solidFill>
                <a:latin typeface="Roboto" panose="02000000000000000000" pitchFamily="2" charset="0"/>
                <a:ea typeface="Roboto" panose="02000000000000000000" pitchFamily="2" charset="0"/>
              </a:rPr>
              <a:t>Finance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Finance companies are nonbanks that provide loans, leases, and other financial services. Examples provided to respondents vary by question but include mortgage companies, auto finance companies, investment funds,  and insurance companies.</a:t>
            </a:r>
          </a:p>
          <a:p>
            <a:pPr marL="0" indent="0">
              <a:buNone/>
            </a:pPr>
            <a:r>
              <a:rPr lang="en-US" sz="1600" b="1" dirty="0">
                <a:solidFill>
                  <a:srgbClr val="053359"/>
                </a:solidFill>
                <a:latin typeface="Roboto" panose="02000000000000000000" pitchFamily="2" charset="0"/>
                <a:ea typeface="Roboto" panose="02000000000000000000" pitchFamily="2" charset="0"/>
              </a:rPr>
              <a:t>Online lender/fintech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Online lenders/fintech companies are nonbanks that operate online. Examples provided to respondents vary by question but include </a:t>
            </a:r>
            <a:r>
              <a:rPr lang="en-US" sz="1200" dirty="0" err="1">
                <a:solidFill>
                  <a:srgbClr val="053359"/>
                </a:solidFill>
                <a:latin typeface="Roboto" panose="02000000000000000000" pitchFamily="2" charset="0"/>
                <a:ea typeface="Roboto" panose="02000000000000000000" pitchFamily="2" charset="0"/>
              </a:rPr>
              <a:t>OnDeck</a:t>
            </a:r>
            <a:r>
              <a:rPr lang="en-US" sz="1200" dirty="0">
                <a:solidFill>
                  <a:srgbClr val="053359"/>
                </a:solidFill>
                <a:latin typeface="Roboto" panose="02000000000000000000" pitchFamily="2" charset="0"/>
                <a:ea typeface="Roboto" panose="02000000000000000000" pitchFamily="2" charset="0"/>
              </a:rPr>
              <a:t>, Kabbage, CAN Capital, PayPal, and Square.</a:t>
            </a: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19" name="Content Placeholder 2">
            <a:extLst>
              <a:ext uri="{FF2B5EF4-FFF2-40B4-BE49-F238E27FC236}">
                <a16:creationId xmlns:a16="http://schemas.microsoft.com/office/drawing/2014/main" id="{C2BD3D08-BF77-44A6-B2DF-4A3AD65F2351}"/>
              </a:ext>
            </a:extLst>
          </p:cNvPr>
          <p:cNvSpPr txBox="1">
            <a:spLocks/>
          </p:cNvSpPr>
          <p:nvPr/>
        </p:nvSpPr>
        <p:spPr>
          <a:xfrm>
            <a:off x="934206" y="1218400"/>
            <a:ext cx="7829764" cy="14289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rgbClr val="053359"/>
                </a:solidFill>
                <a:latin typeface="Roboto" panose="02000000000000000000" pitchFamily="2" charset="0"/>
                <a:ea typeface="Roboto" panose="02000000000000000000" pitchFamily="2" charset="0"/>
              </a:rPr>
              <a:t>Questions in the SBCS ask respondents about their use of and experiences with lenders and other financial services providers. Because respondents may not have a uniform understanding of the terms used in the SBCS, the questionnaire provides examples and explanatory information about the response options. Examples vary between questions to convey the most relevant services and providers. The financial services providers and lenders referenced in the survey are defined as follows.</a:t>
            </a:r>
            <a:endParaRPr lang="en-US" sz="2000" dirty="0">
              <a:solidFill>
                <a:srgbClr val="053359"/>
              </a:solidFill>
              <a:latin typeface="Roboto" panose="02000000000000000000" pitchFamily="2" charset="0"/>
              <a:ea typeface="Roboto" panose="02000000000000000000" pitchFamily="2" charset="0"/>
            </a:endParaRPr>
          </a:p>
        </p:txBody>
      </p:sp>
      <p:cxnSp>
        <p:nvCxnSpPr>
          <p:cNvPr id="20" name="Straight Connector 19">
            <a:extLst>
              <a:ext uri="{FF2B5EF4-FFF2-40B4-BE49-F238E27FC236}">
                <a16:creationId xmlns:a16="http://schemas.microsoft.com/office/drawing/2014/main" id="{D7CA9E93-6A81-4399-9EC2-8D6C173577D5}"/>
              </a:ext>
            </a:extLst>
          </p:cNvPr>
          <p:cNvCxnSpPr>
            <a:cxnSpLocks/>
          </p:cNvCxnSpPr>
          <p:nvPr/>
        </p:nvCxnSpPr>
        <p:spPr>
          <a:xfrm>
            <a:off x="841742" y="1398618"/>
            <a:ext cx="0" cy="1343017"/>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5F3535-93A2-4135-92B5-6FECA97F7CA2}"/>
              </a:ext>
            </a:extLst>
          </p:cNvPr>
          <p:cNvCxnSpPr>
            <a:cxnSpLocks/>
          </p:cNvCxnSpPr>
          <p:nvPr/>
        </p:nvCxnSpPr>
        <p:spPr>
          <a:xfrm flipH="1">
            <a:off x="841743" y="2741635"/>
            <a:ext cx="5323725" cy="0"/>
          </a:xfrm>
          <a:prstGeom prst="line">
            <a:avLst/>
          </a:prstGeom>
          <a:ln w="19050">
            <a:solidFill>
              <a:srgbClr val="053359"/>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6B4A9C41-6ABC-4B0B-A4E0-1EC6FB620DAB}"/>
              </a:ext>
            </a:extLst>
          </p:cNvPr>
          <p:cNvSpPr txBox="1">
            <a:spLocks/>
          </p:cNvSpPr>
          <p:nvPr/>
        </p:nvSpPr>
        <p:spPr>
          <a:xfrm>
            <a:off x="6511671" y="3152647"/>
            <a:ext cx="5323724" cy="30872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solidFill>
                  <a:srgbClr val="053359"/>
                </a:solidFill>
                <a:latin typeface="Roboto" panose="02000000000000000000" pitchFamily="2" charset="0"/>
                <a:ea typeface="Roboto" panose="02000000000000000000" pitchFamily="2" charset="0"/>
              </a:rPr>
              <a:t>Credit union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Credit unions are nonprofit cooperatives where members can borrow money at competitive rates from pooled deposits.</a:t>
            </a:r>
          </a:p>
          <a:p>
            <a:pPr marL="0" indent="0">
              <a:buNone/>
            </a:pPr>
            <a:r>
              <a:rPr lang="en-US" sz="1600" b="1" dirty="0">
                <a:solidFill>
                  <a:srgbClr val="053359"/>
                </a:solidFill>
                <a:latin typeface="Roboto" panose="02000000000000000000" pitchFamily="2" charset="0"/>
                <a:ea typeface="Roboto" panose="02000000000000000000" pitchFamily="2" charset="0"/>
              </a:rPr>
              <a:t>Community development financial institution (CDFI)</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CDFIs are financial institutions that provide credit and financial services to</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underserved markets and populations. CDFIs are certified by the CDFI Fund at the US Department of the Treasury.</a:t>
            </a:r>
          </a:p>
          <a:p>
            <a:pPr marL="0" indent="0">
              <a:buNone/>
            </a:pPr>
            <a:r>
              <a:rPr lang="en-US" sz="1600" b="1" dirty="0">
                <a:solidFill>
                  <a:srgbClr val="053359"/>
                </a:solidFill>
                <a:latin typeface="Roboto" panose="02000000000000000000" pitchFamily="2" charset="0"/>
                <a:ea typeface="Roboto" panose="02000000000000000000" pitchFamily="2" charset="0"/>
              </a:rPr>
              <a:t>Financial services company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Financial services companies are nonbank providers of business financial services. Examples include companies that provide payroll processing, merchant services, and accounting services.</a:t>
            </a:r>
          </a:p>
          <a:p>
            <a:pPr marL="0" indent="0">
              <a:buNone/>
            </a:pPr>
            <a:r>
              <a:rPr lang="en-US" sz="1600" b="1" dirty="0">
                <a:solidFill>
                  <a:srgbClr val="053359"/>
                </a:solidFill>
                <a:latin typeface="Roboto" panose="02000000000000000000" pitchFamily="2" charset="0"/>
                <a:ea typeface="Roboto" panose="02000000000000000000" pitchFamily="2" charset="0"/>
              </a:rPr>
              <a:t>Alternative financial source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alternative financial sources provided to respondents include payday lenders, check-cashing services, pawn shops, and money order/transmission services.</a:t>
            </a:r>
            <a:endParaRPr lang="en-US" sz="12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for financial </a:t>
            </a:r>
            <a:br>
              <a:rPr lang="en-US" sz="2800" dirty="0">
                <a:solidFill>
                  <a:srgbClr val="053359"/>
                </a:solidFill>
                <a:latin typeface="Roboto" panose="02000000000000000000" pitchFamily="2" charset="0"/>
                <a:ea typeface="Roboto" panose="02000000000000000000" pitchFamily="2" charset="0"/>
              </a:rPr>
            </a:br>
            <a:r>
              <a:rPr lang="en-US" sz="2800" dirty="0">
                <a:solidFill>
                  <a:srgbClr val="053359"/>
                </a:solidFill>
                <a:latin typeface="Roboto" panose="02000000000000000000" pitchFamily="2" charset="0"/>
                <a:ea typeface="Roboto" panose="02000000000000000000" pitchFamily="2" charset="0"/>
              </a:rPr>
              <a:t>services providers and lenders</a:t>
            </a:r>
            <a:endParaRPr lang="en-US" dirty="0"/>
          </a:p>
        </p:txBody>
      </p:sp>
    </p:spTree>
    <p:extLst>
      <p:ext uri="{BB962C8B-B14F-4D97-AF65-F5344CB8AC3E}">
        <p14:creationId xmlns:p14="http://schemas.microsoft.com/office/powerpoint/2010/main" val="30153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0CE0C4C0-FDDC-46B5-8408-7A0E61B6F1C0}"/>
              </a:ext>
            </a:extLst>
          </p:cNvPr>
          <p:cNvSpPr txBox="1">
            <a:spLocks/>
          </p:cNvSpPr>
          <p:nvPr/>
        </p:nvSpPr>
        <p:spPr>
          <a:xfrm>
            <a:off x="5589741" y="1266301"/>
            <a:ext cx="5323724" cy="393854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Manufacturing</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31, 32, 33</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Electronics manufacturers, engraving, packaging, print shops, textile manufacturers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Nonmanufacturing goods production </a:t>
            </a:r>
          </a:p>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and associated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11, 21, 22, 23, 42, 48, 49</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Construction, farming, logistics, mining, taxis, wholesale suppliers and distributors, warehousing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Professional services and real estate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51, 53, 54, 55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Book publishers, consulting, notaries, real estate agents, vehicle rentals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Retail</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44, 45</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Boutiques, craft stores, ecommerce, grocers, hardware stores </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
        <p:nvSpPr>
          <p:cNvPr id="2" name="Title 1">
            <a:extLst>
              <a:ext uri="{FF2B5EF4-FFF2-40B4-BE49-F238E27FC236}">
                <a16:creationId xmlns:a16="http://schemas.microsoft.com/office/drawing/2014/main" id="{B9238C0E-C73D-4B1C-ABF9-73B0D64E1C33}"/>
              </a:ext>
            </a:extLst>
          </p:cNvPr>
          <p:cNvSpPr>
            <a:spLocks noGrp="1"/>
          </p:cNvSpPr>
          <p:nvPr>
            <p:ph type="title"/>
          </p:nvPr>
        </p:nvSpPr>
        <p:spPr>
          <a:xfrm>
            <a:off x="0" y="136525"/>
            <a:ext cx="7640664" cy="710300"/>
          </a:xfrm>
        </p:spPr>
        <p:txBody>
          <a:bodyPr>
            <a:normAutofit fontScale="90000"/>
          </a:bodyPr>
          <a:lstStyle/>
          <a:p>
            <a:r>
              <a:rPr lang="en-US" sz="2800" dirty="0">
                <a:solidFill>
                  <a:srgbClr val="053359"/>
                </a:solidFill>
                <a:latin typeface="Roboto" panose="02000000000000000000" pitchFamily="2" charset="0"/>
                <a:ea typeface="Roboto" panose="02000000000000000000" pitchFamily="2" charset="0"/>
              </a:rPr>
              <a:t>Appendix: Definitions </a:t>
            </a:r>
            <a:r>
              <a:rPr lang="en-US" dirty="0">
                <a:solidFill>
                  <a:srgbClr val="053359"/>
                </a:solidFill>
                <a:latin typeface="Roboto" panose="02000000000000000000" pitchFamily="2" charset="0"/>
                <a:ea typeface="Roboto" panose="02000000000000000000" pitchFamily="2" charset="0"/>
              </a:rPr>
              <a:t>of SBCS industry categories</a:t>
            </a:r>
            <a:endParaRPr lang="en-US" dirty="0"/>
          </a:p>
        </p:txBody>
      </p:sp>
      <p:sp>
        <p:nvSpPr>
          <p:cNvPr id="8" name="Content Placeholder 2">
            <a:extLst>
              <a:ext uri="{FF2B5EF4-FFF2-40B4-BE49-F238E27FC236}">
                <a16:creationId xmlns:a16="http://schemas.microsoft.com/office/drawing/2014/main" id="{2789C661-8DA8-402B-A513-F33096475822}"/>
              </a:ext>
            </a:extLst>
          </p:cNvPr>
          <p:cNvSpPr txBox="1">
            <a:spLocks/>
          </p:cNvSpPr>
          <p:nvPr/>
        </p:nvSpPr>
        <p:spPr>
          <a:xfrm>
            <a:off x="266017" y="1266301"/>
            <a:ext cx="5323724" cy="43253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600" b="1" dirty="0">
                <a:solidFill>
                  <a:srgbClr val="053359"/>
                </a:solidFill>
                <a:latin typeface="Roboto" panose="02000000000000000000" pitchFamily="2" charset="0"/>
                <a:ea typeface="Roboto" panose="02000000000000000000" pitchFamily="2" charset="0"/>
              </a:rPr>
              <a:t>Business support and consumer services</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56, 81</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Barbers, business event planning, cleaning services, repair services, salons, spas, travel agencies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Finance and insurance</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 52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Loan brokers, portfolio management firms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Healthcare and education</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61, 62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Counseling, day cares, dentists, professional training, sports instruction, tutoring</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r>
              <a:rPr lang="en-US" sz="1600" b="1" dirty="0">
                <a:solidFill>
                  <a:srgbClr val="053359"/>
                </a:solidFill>
                <a:latin typeface="Roboto" panose="02000000000000000000" pitchFamily="2" charset="0"/>
                <a:ea typeface="Roboto" panose="02000000000000000000" pitchFamily="2" charset="0"/>
              </a:rPr>
              <a:t>Leisure and hospitality</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Includes NAICS codes: 71, 72</a:t>
            </a:r>
          </a:p>
          <a:p>
            <a:pPr marL="0" indent="0">
              <a:spcBef>
                <a:spcPts val="200"/>
              </a:spcBef>
              <a:buNone/>
            </a:pPr>
            <a:r>
              <a:rPr lang="en-US" sz="1200" dirty="0">
                <a:solidFill>
                  <a:srgbClr val="053359"/>
                </a:solidFill>
                <a:latin typeface="Roboto" panose="02000000000000000000" pitchFamily="2" charset="0"/>
                <a:ea typeface="Roboto" panose="02000000000000000000" pitchFamily="2" charset="0"/>
              </a:rPr>
              <a:t>Examples of businesses: Bars, caterers, fitness centers, gyms, hotels, performing arts venues</a:t>
            </a:r>
          </a:p>
          <a:p>
            <a:pPr marL="0" indent="0">
              <a:spcBef>
                <a:spcPts val="200"/>
              </a:spcBef>
              <a:buNone/>
            </a:pPr>
            <a:endParaRPr lang="en-US" sz="1200" dirty="0">
              <a:solidFill>
                <a:srgbClr val="053359"/>
              </a:solidFill>
              <a:latin typeface="Roboto" panose="02000000000000000000" pitchFamily="2" charset="0"/>
              <a:ea typeface="Roboto" panose="02000000000000000000" pitchFamily="2" charset="0"/>
            </a:endParaRPr>
          </a:p>
          <a:p>
            <a:pPr marL="0" indent="0">
              <a:buNone/>
            </a:pPr>
            <a:endParaRPr lang="en-US" sz="2000" b="1" dirty="0">
              <a:solidFill>
                <a:srgbClr val="053359"/>
              </a:solidFill>
              <a:latin typeface="Roboto" panose="02000000000000000000" pitchFamily="2" charset="0"/>
              <a:ea typeface="Roboto" panose="02000000000000000000" pitchFamily="2" charset="0"/>
            </a:endParaRPr>
          </a:p>
          <a:p>
            <a:pPr marL="0" indent="0">
              <a:spcBef>
                <a:spcPts val="200"/>
              </a:spcBef>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buNone/>
            </a:pPr>
            <a:endParaRPr lang="en-US" sz="2000" dirty="0">
              <a:solidFill>
                <a:srgbClr val="053359"/>
              </a:solidFill>
              <a:latin typeface="Roboto" panose="02000000000000000000" pitchFamily="2" charset="0"/>
              <a:ea typeface="Roboto" panose="02000000000000000000" pitchFamily="2" charset="0"/>
            </a:endParaRPr>
          </a:p>
          <a:p>
            <a:pPr marL="0" indent="0">
              <a:spcBef>
                <a:spcPts val="0"/>
              </a:spcBef>
              <a:buNone/>
            </a:pPr>
            <a:endParaRPr lang="en-US" sz="2000" dirty="0">
              <a:solidFill>
                <a:srgbClr val="053359"/>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6170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fontScale="90000"/>
          </a:bodyPr>
          <a:lstStyle/>
          <a:p>
            <a:r>
              <a:rPr lang="en-US" dirty="0">
                <a:solidFill>
                  <a:srgbClr val="053359"/>
                </a:solidFill>
                <a:latin typeface="Proxima nova"/>
                <a:ea typeface="Roboto" panose="02000000000000000000" pitchFamily="2" charset="0"/>
              </a:rPr>
              <a:t>Employment performance,</a:t>
            </a:r>
            <a:br>
              <a:rPr lang="en-US" dirty="0">
                <a:solidFill>
                  <a:srgbClr val="053359"/>
                </a:solidFill>
                <a:latin typeface="Proxima nova"/>
                <a:ea typeface="Roboto" panose="02000000000000000000" pitchFamily="2" charset="0"/>
              </a:rPr>
            </a:br>
            <a:r>
              <a:rPr lang="en-US" dirty="0">
                <a:solidFill>
                  <a:srgbClr val="053359"/>
                </a:solidFill>
                <a:latin typeface="Proxima nova"/>
                <a:ea typeface="Roboto" panose="02000000000000000000" pitchFamily="2" charset="0"/>
              </a:rPr>
              <a:t>prior 12 months</a:t>
            </a:r>
            <a:r>
              <a:rPr lang="en-US" sz="2800" dirty="0">
                <a:solidFill>
                  <a:srgbClr val="053359"/>
                </a:solidFill>
                <a:latin typeface="Proxima nova"/>
                <a:ea typeface="Roboto" panose="02000000000000000000" pitchFamily="2" charset="0"/>
              </a:rPr>
              <a:t> </a:t>
            </a:r>
            <a:r>
              <a:rPr lang="en-US" sz="1600" dirty="0">
                <a:solidFill>
                  <a:srgbClr val="053359"/>
                </a:solidFill>
                <a:latin typeface="Proxima nova"/>
                <a:ea typeface="Roboto" panose="02000000000000000000" pitchFamily="2" charset="0"/>
              </a:rPr>
              <a:t>(% of employer firms)</a:t>
            </a:r>
          </a:p>
        </p:txBody>
      </p:sp>
      <p:sp>
        <p:nvSpPr>
          <p:cNvPr id="6" name="TextBox 5">
            <a:extLst>
              <a:ext uri="{FF2B5EF4-FFF2-40B4-BE49-F238E27FC236}">
                <a16:creationId xmlns:a16="http://schemas.microsoft.com/office/drawing/2014/main" id="{5E2BB18B-8FFE-40E7-9B59-F895630E026B}"/>
              </a:ext>
            </a:extLst>
          </p:cNvPr>
          <p:cNvSpPr txBox="1"/>
          <p:nvPr/>
        </p:nvSpPr>
        <p:spPr>
          <a:xfrm>
            <a:off x="7315200" y="2686110"/>
            <a:ext cx="4005944" cy="1754326"/>
          </a:xfrm>
          <a:prstGeom prst="rect">
            <a:avLst/>
          </a:prstGeom>
          <a:noFill/>
          <a:ln w="9525">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a:t>
            </a:r>
            <a:r>
              <a:rPr lang="en-US" sz="2400" b="1" dirty="0">
                <a:solidFill>
                  <a:srgbClr val="053359"/>
                </a:solidFill>
              </a:rPr>
              <a:t>33% </a:t>
            </a:r>
            <a:r>
              <a:rPr lang="en-US" sz="2000" dirty="0">
                <a:solidFill>
                  <a:srgbClr val="053359"/>
                </a:solidFill>
              </a:rPr>
              <a:t>of employer firms reported a decrease in employment in the 12 months prior to the survey, and </a:t>
            </a:r>
            <a:r>
              <a:rPr lang="en-US" sz="2400" b="1" dirty="0">
                <a:solidFill>
                  <a:srgbClr val="053359"/>
                </a:solidFill>
                <a:latin typeface="Roboto"/>
              </a:rPr>
              <a:t>24%</a:t>
            </a:r>
            <a:r>
              <a:rPr lang="en-US" sz="2000" dirty="0">
                <a:solidFill>
                  <a:srgbClr val="053359"/>
                </a:solidFill>
              </a:rPr>
              <a:t> reported an increase.</a:t>
            </a:r>
            <a:endParaRPr sz="2000" dirty="0">
              <a:solidFill>
                <a:srgbClr val="053359"/>
              </a:solidFill>
            </a:endParaRPr>
          </a:p>
        </p:txBody>
      </p:sp>
      <p:sp>
        <p:nvSpPr>
          <p:cNvPr id="7" name="TextBox 6">
            <a:extLst>
              <a:ext uri="{FF2B5EF4-FFF2-40B4-BE49-F238E27FC236}">
                <a16:creationId xmlns:a16="http://schemas.microsoft.com/office/drawing/2014/main" id="{CA8894A8-632C-4AD3-B50A-6B38B3FCBFB9}"/>
              </a:ext>
            </a:extLst>
          </p:cNvPr>
          <p:cNvSpPr txBox="1"/>
          <p:nvPr/>
        </p:nvSpPr>
        <p:spPr>
          <a:xfrm>
            <a:off x="0" y="6136476"/>
            <a:ext cx="10565764"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Prior 12 months is approximately September–November 2020 through September–November 2021.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10" name="TextBox 9">
            <a:extLst>
              <a:ext uri="{FF2B5EF4-FFF2-40B4-BE49-F238E27FC236}">
                <a16:creationId xmlns:a16="http://schemas.microsoft.com/office/drawing/2014/main" id="{8ABAB16A-5393-4CD7-B587-1ECC757A4CD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N=1652</a:t>
            </a:r>
          </a:p>
        </p:txBody>
      </p:sp>
      <p:sp>
        <p:nvSpPr>
          <p:cNvPr id="9" name="TextBox 8">
            <a:extLst>
              <a:ext uri="{FF2B5EF4-FFF2-40B4-BE49-F238E27FC236}">
                <a16:creationId xmlns:a16="http://schemas.microsoft.com/office/drawing/2014/main" id="{B8FFBDC2-A2C2-45DA-8B52-8192000CCAB2}"/>
              </a:ext>
            </a:extLst>
          </p:cNvPr>
          <p:cNvSpPr txBox="1"/>
          <p:nvPr/>
        </p:nvSpPr>
        <p:spPr>
          <a:xfrm>
            <a:off x="7315200" y="2286000"/>
            <a:ext cx="400594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3" name="Title 1">
            <a:extLst>
              <a:ext uri="{FF2B5EF4-FFF2-40B4-BE49-F238E27FC236}">
                <a16:creationId xmlns:a16="http://schemas.microsoft.com/office/drawing/2014/main" id="{2D56E714-8A45-4711-BD96-42C53A49BA11}"/>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291824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Revenue change since 2019 </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4" name="TextBox 3">
            <a:extLst>
              <a:ext uri="{FF2B5EF4-FFF2-40B4-BE49-F238E27FC236}">
                <a16:creationId xmlns:a16="http://schemas.microsoft.com/office/drawing/2014/main" id="{7826A4B7-C59A-4E19-9521-7EAA06CA6AEA}"/>
              </a:ext>
            </a:extLst>
          </p:cNvPr>
          <p:cNvSpPr txBox="1"/>
          <p:nvPr/>
        </p:nvSpPr>
        <p:spPr>
          <a:xfrm>
            <a:off x="0" y="6050832"/>
            <a:ext cx="999423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a:t>
            </a:r>
            <a:r>
              <a:rPr lang="en-US" sz="1050" i="1" dirty="0">
                <a:solidFill>
                  <a:srgbClr val="000000"/>
                </a:solidFill>
                <a:latin typeface="Roboto" panose="02000000000000000000" pitchFamily="2" charset="0"/>
                <a:ea typeface="Roboto" panose="02000000000000000000" pitchFamily="2" charset="0"/>
              </a:rPr>
              <a:t>100 because of </a:t>
            </a:r>
            <a:r>
              <a:rPr lang="en-US" sz="1050" b="0" i="1" u="none" strike="noStrike" dirty="0">
                <a:solidFill>
                  <a:srgbClr val="000000"/>
                </a:solidFill>
                <a:effectLst/>
                <a:latin typeface="Roboto" panose="02000000000000000000" pitchFamily="2" charset="0"/>
                <a:ea typeface="Roboto" panose="02000000000000000000" pitchFamily="2" charset="0"/>
              </a:rPr>
              <a:t>rounding</a:t>
            </a:r>
            <a:r>
              <a:rPr lang="en-US" sz="1050" i="1" dirty="0">
                <a:solidFill>
                  <a:srgbClr val="000000"/>
                </a:solidFill>
                <a:latin typeface="Roboto" panose="02000000000000000000" pitchFamily="2" charset="0"/>
                <a:ea typeface="Roboto" panose="02000000000000000000" pitchFamily="2" charset="0"/>
              </a:rPr>
              <a:t>.</a:t>
            </a:r>
            <a:endParaRPr lang="en-US" sz="1050" i="1" dirty="0"/>
          </a:p>
        </p:txBody>
      </p:sp>
      <p:sp>
        <p:nvSpPr>
          <p:cNvPr id="6" name="TextBox 5">
            <a:extLst>
              <a:ext uri="{FF2B5EF4-FFF2-40B4-BE49-F238E27FC236}">
                <a16:creationId xmlns:a16="http://schemas.microsoft.com/office/drawing/2014/main" id="{757A6B10-35DB-4F82-AAE3-479C0F4D6DF7}"/>
              </a:ext>
            </a:extLst>
          </p:cNvPr>
          <p:cNvSpPr txBox="1"/>
          <p:nvPr/>
        </p:nvSpPr>
        <p:spPr>
          <a:xfrm>
            <a:off x="7315199" y="2686110"/>
            <a:ext cx="4597053" cy="2062103"/>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27%</a:t>
            </a:r>
            <a:r>
              <a:rPr lang="en-US" sz="2000" dirty="0">
                <a:solidFill>
                  <a:srgbClr val="053359"/>
                </a:solidFill>
              </a:rPr>
              <a:t> percent reported that revenues are higher than </a:t>
            </a:r>
          </a:p>
          <a:p>
            <a:pPr>
              <a:defRPr sz="2800">
                <a:solidFill>
                  <a:schemeClr val="bg1"/>
                </a:solidFill>
                <a:latin typeface="Roboto"/>
              </a:defRPr>
            </a:pPr>
            <a:r>
              <a:rPr lang="en-US" sz="2000" dirty="0" err="1">
                <a:solidFill>
                  <a:srgbClr val="053359"/>
                </a:solidFill>
              </a:rPr>
              <a:t>prepandemic</a:t>
            </a:r>
            <a:r>
              <a:rPr lang="en-US" sz="2000" dirty="0">
                <a:solidFill>
                  <a:srgbClr val="053359"/>
                </a:solidFill>
              </a:rPr>
              <a:t> levels compared to </a:t>
            </a:r>
            <a:r>
              <a:rPr lang="en-US" sz="2400" b="1" dirty="0">
                <a:solidFill>
                  <a:srgbClr val="053359"/>
                </a:solidFill>
              </a:rPr>
              <a:t>63%</a:t>
            </a:r>
            <a:r>
              <a:rPr lang="en-US" sz="2000" dirty="0">
                <a:solidFill>
                  <a:srgbClr val="053359"/>
                </a:solidFill>
              </a:rPr>
              <a:t> of firms that reported revenues are lower.</a:t>
            </a:r>
            <a:endParaRPr sz="2000" dirty="0">
              <a:solidFill>
                <a:srgbClr val="053359"/>
              </a:solidFill>
            </a:endParaRPr>
          </a:p>
        </p:txBody>
      </p:sp>
      <p:sp>
        <p:nvSpPr>
          <p:cNvPr id="9" name="TextBox 8">
            <a:extLst>
              <a:ext uri="{FF2B5EF4-FFF2-40B4-BE49-F238E27FC236}">
                <a16:creationId xmlns:a16="http://schemas.microsoft.com/office/drawing/2014/main" id="{B261951A-3D89-4E8A-8F99-3B6A7588675B}"/>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N=1335</a:t>
            </a:r>
          </a:p>
        </p:txBody>
      </p:sp>
      <p:sp>
        <p:nvSpPr>
          <p:cNvPr id="11" name="TextBox 10">
            <a:extLst>
              <a:ext uri="{FF2B5EF4-FFF2-40B4-BE49-F238E27FC236}">
                <a16:creationId xmlns:a16="http://schemas.microsoft.com/office/drawing/2014/main" id="{79BF6110-11A7-4426-B986-2920483E5FFC}"/>
              </a:ext>
            </a:extLst>
          </p:cNvPr>
          <p:cNvSpPr txBox="1"/>
          <p:nvPr/>
        </p:nvSpPr>
        <p:spPr>
          <a:xfrm>
            <a:off x="7315200" y="2286000"/>
            <a:ext cx="4597053"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p>
        </p:txBody>
      </p:sp>
      <p:sp>
        <p:nvSpPr>
          <p:cNvPr id="12" name="Title 1">
            <a:extLst>
              <a:ext uri="{FF2B5EF4-FFF2-40B4-BE49-F238E27FC236}">
                <a16:creationId xmlns:a16="http://schemas.microsoft.com/office/drawing/2014/main" id="{27678137-E877-461C-A503-1F435A557DF9}"/>
              </a:ext>
            </a:extLst>
          </p:cNvPr>
          <p:cNvSpPr txBox="1">
            <a:spLocks/>
          </p:cNvSpPr>
          <p:nvPr/>
        </p:nvSpPr>
        <p:spPr>
          <a:xfrm>
            <a:off x="0" y="982133"/>
            <a:ext cx="807720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307331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Employment change since 2019</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 open since 2019)</a:t>
            </a:r>
          </a:p>
        </p:txBody>
      </p:sp>
      <p:sp>
        <p:nvSpPr>
          <p:cNvPr id="5" name="TextBox 4">
            <a:extLst>
              <a:ext uri="{FF2B5EF4-FFF2-40B4-BE49-F238E27FC236}">
                <a16:creationId xmlns:a16="http://schemas.microsoft.com/office/drawing/2014/main" id="{48BC335B-D410-420D-AE7E-3F19D9D43E3C}"/>
              </a:ext>
            </a:extLst>
          </p:cNvPr>
          <p:cNvSpPr txBox="1"/>
          <p:nvPr/>
        </p:nvSpPr>
        <p:spPr>
          <a:xfrm>
            <a:off x="13475" y="6041515"/>
            <a:ext cx="10374139"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Respondents from firms that were established in 2019 or earlier were asked to compare their revenue levels at the time of the survey to the same time in 2019. Percentages may not sum to 100 because of rounding.</a:t>
            </a:r>
            <a:r>
              <a:rPr lang="en-US" sz="1050" b="0" i="1" dirty="0">
                <a:solidFill>
                  <a:srgbClr val="000000"/>
                </a:solidFill>
                <a:effectLst/>
                <a:latin typeface="Calibri" panose="020F0502020204030204" pitchFamily="34" charset="0"/>
              </a:rPr>
              <a:t>​</a:t>
            </a:r>
            <a:endParaRPr lang="en-US" sz="1050" i="1" dirty="0"/>
          </a:p>
        </p:txBody>
      </p:sp>
      <p:sp>
        <p:nvSpPr>
          <p:cNvPr id="8" name="TextBox 7">
            <a:extLst>
              <a:ext uri="{FF2B5EF4-FFF2-40B4-BE49-F238E27FC236}">
                <a16:creationId xmlns:a16="http://schemas.microsoft.com/office/drawing/2014/main" id="{ED921869-C8CF-422B-B382-A1986BDF70B1}"/>
              </a:ext>
            </a:extLst>
          </p:cNvPr>
          <p:cNvSpPr txBox="1"/>
          <p:nvPr/>
        </p:nvSpPr>
        <p:spPr>
          <a:xfrm>
            <a:off x="6682153" y="2676610"/>
            <a:ext cx="5210829" cy="1754326"/>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Among employer firms in the national SBCS sample, </a:t>
            </a:r>
            <a:r>
              <a:rPr lang="en-US" sz="2400" b="1" dirty="0">
                <a:solidFill>
                  <a:srgbClr val="053359"/>
                </a:solidFill>
              </a:rPr>
              <a:t>20% </a:t>
            </a:r>
            <a:r>
              <a:rPr lang="en-US" sz="2000" dirty="0">
                <a:solidFill>
                  <a:srgbClr val="053359"/>
                </a:solidFill>
              </a:rPr>
              <a:t>reported that employment levels were higher at the time of the survey than prior to the pandemic, while </a:t>
            </a:r>
            <a:r>
              <a:rPr lang="en-US" sz="2400" b="1" dirty="0">
                <a:solidFill>
                  <a:srgbClr val="053359"/>
                </a:solidFill>
              </a:rPr>
              <a:t>43%</a:t>
            </a:r>
            <a:r>
              <a:rPr lang="en-US" sz="2000" dirty="0">
                <a:solidFill>
                  <a:srgbClr val="053359"/>
                </a:solidFill>
              </a:rPr>
              <a:t> reported that employment levels were lower.</a:t>
            </a:r>
            <a:endParaRPr sz="2000" dirty="0">
              <a:solidFill>
                <a:srgbClr val="053359"/>
              </a:solidFill>
            </a:endParaRPr>
          </a:p>
        </p:txBody>
      </p:sp>
      <p:sp>
        <p:nvSpPr>
          <p:cNvPr id="10" name="TextBox 9">
            <a:extLst>
              <a:ext uri="{FF2B5EF4-FFF2-40B4-BE49-F238E27FC236}">
                <a16:creationId xmlns:a16="http://schemas.microsoft.com/office/drawing/2014/main" id="{F7634541-6C9C-4E0A-AEC0-92153EAC22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N=1321</a:t>
            </a:r>
          </a:p>
        </p:txBody>
      </p:sp>
      <p:sp>
        <p:nvSpPr>
          <p:cNvPr id="9" name="TextBox 8">
            <a:extLst>
              <a:ext uri="{FF2B5EF4-FFF2-40B4-BE49-F238E27FC236}">
                <a16:creationId xmlns:a16="http://schemas.microsoft.com/office/drawing/2014/main" id="{EEF00C2A-5FD0-4E8E-B807-7827A99AE8BE}"/>
              </a:ext>
            </a:extLst>
          </p:cNvPr>
          <p:cNvSpPr txBox="1"/>
          <p:nvPr/>
        </p:nvSpPr>
        <p:spPr>
          <a:xfrm>
            <a:off x="6682154" y="2286000"/>
            <a:ext cx="5210828"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2" name="Title 1">
            <a:extLst>
              <a:ext uri="{FF2B5EF4-FFF2-40B4-BE49-F238E27FC236}">
                <a16:creationId xmlns:a16="http://schemas.microsoft.com/office/drawing/2014/main" id="{6D515B11-608F-49F0-95B1-26FBC22DA279}"/>
              </a:ext>
            </a:extLst>
          </p:cNvPr>
          <p:cNvSpPr txBox="1">
            <a:spLocks/>
          </p:cNvSpPr>
          <p:nvPr/>
        </p:nvSpPr>
        <p:spPr>
          <a:xfrm>
            <a:off x="0" y="982133"/>
            <a:ext cx="8248650"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412982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resized_chart.png"/>
          <p:cNvPicPr>
            <a:picLocks noGrp="1" noChangeAspect="1"/>
          </p:cNvPicPr>
          <p:nvPr>
            <p:ph type="pic" sz="quarter" idx="14"/>
          </p:nvPr>
        </p:nvPicPr>
        <p:blipFill>
          <a:blip r:embed="rId3"/>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a:xfrm>
            <a:off x="0" y="136525"/>
            <a:ext cx="7210926" cy="710300"/>
          </a:xfrm>
        </p:spPr>
        <p:txBody>
          <a:bodyPr>
            <a:normAutofit fontScale="90000"/>
          </a:bodyPr>
          <a:lstStyle/>
          <a:p>
            <a:r>
              <a:rPr lang="en-US" sz="3100" dirty="0">
                <a:solidFill>
                  <a:srgbClr val="053359"/>
                </a:solidFill>
                <a:latin typeface="Proxima nova"/>
                <a:ea typeface="Roboto" panose="02000000000000000000" pitchFamily="2" charset="0"/>
              </a:rPr>
              <a:t>Effects of the COVID-19 pandemic on businesses, at time of survey </a:t>
            </a:r>
            <a:r>
              <a:rPr lang="en-US" sz="1600" dirty="0">
                <a:solidFill>
                  <a:srgbClr val="053359"/>
                </a:solidFill>
                <a:latin typeface="Proxima nova"/>
                <a:ea typeface="Roboto" panose="02000000000000000000" pitchFamily="2" charset="0"/>
              </a:rPr>
              <a:t>(% of employer firms)</a:t>
            </a:r>
          </a:p>
        </p:txBody>
      </p:sp>
      <p:sp>
        <p:nvSpPr>
          <p:cNvPr id="4" name="TextBox 3">
            <a:extLst>
              <a:ext uri="{FF2B5EF4-FFF2-40B4-BE49-F238E27FC236}">
                <a16:creationId xmlns:a16="http://schemas.microsoft.com/office/drawing/2014/main" id="{B9ABC562-16FA-4B50-9064-05EA0917D513}"/>
              </a:ext>
            </a:extLst>
          </p:cNvPr>
          <p:cNvSpPr txBox="1"/>
          <p:nvPr/>
        </p:nvSpPr>
        <p:spPr>
          <a:xfrm>
            <a:off x="6682152" y="2686110"/>
            <a:ext cx="5248405" cy="2431435"/>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Nationally, just </a:t>
            </a:r>
            <a:r>
              <a:rPr lang="en-US" sz="2400" b="1" dirty="0">
                <a:solidFill>
                  <a:srgbClr val="053359"/>
                </a:solidFill>
              </a:rPr>
              <a:t>8%</a:t>
            </a:r>
            <a:r>
              <a:rPr lang="en-US" sz="2000" b="1" dirty="0">
                <a:solidFill>
                  <a:srgbClr val="053359"/>
                </a:solidFill>
              </a:rPr>
              <a:t> </a:t>
            </a:r>
            <a:r>
              <a:rPr lang="en-US" sz="2000" dirty="0">
                <a:solidFill>
                  <a:srgbClr val="053359"/>
                </a:solidFill>
              </a:rPr>
              <a:t>of firms reported a positive effect from the pandemic. In contrast, </a:t>
            </a:r>
            <a:r>
              <a:rPr lang="en-US" sz="2400" b="1" dirty="0">
                <a:solidFill>
                  <a:srgbClr val="053359"/>
                </a:solidFill>
              </a:rPr>
              <a:t>33% </a:t>
            </a:r>
            <a:r>
              <a:rPr lang="en-US" sz="2000" dirty="0">
                <a:solidFill>
                  <a:srgbClr val="053359"/>
                </a:solidFill>
              </a:rPr>
              <a:t>of employer firms reported the pandemic was having large negative effects on their business at the time of the survey, while </a:t>
            </a:r>
            <a:r>
              <a:rPr lang="en-US" sz="2400" b="1" dirty="0">
                <a:solidFill>
                  <a:srgbClr val="053359"/>
                </a:solidFill>
              </a:rPr>
              <a:t>44%</a:t>
            </a:r>
            <a:r>
              <a:rPr lang="en-US" sz="2000" dirty="0">
                <a:solidFill>
                  <a:srgbClr val="053359"/>
                </a:solidFill>
              </a:rPr>
              <a:t> reported moderate negative effects.</a:t>
            </a:r>
            <a:endParaRPr sz="2000" b="1" dirty="0">
              <a:solidFill>
                <a:srgbClr val="053359"/>
              </a:solidFill>
            </a:endParaRPr>
          </a:p>
        </p:txBody>
      </p:sp>
      <p:sp>
        <p:nvSpPr>
          <p:cNvPr id="6" name="TextBox 5">
            <a:extLst>
              <a:ext uri="{FF2B5EF4-FFF2-40B4-BE49-F238E27FC236}">
                <a16:creationId xmlns:a16="http://schemas.microsoft.com/office/drawing/2014/main" id="{82711090-82C2-4089-9EC5-35FBFF3D1E3D}"/>
              </a:ext>
            </a:extLst>
          </p:cNvPr>
          <p:cNvSpPr txBox="1"/>
          <p:nvPr/>
        </p:nvSpPr>
        <p:spPr>
          <a:xfrm>
            <a:off x="0" y="6126071"/>
            <a:ext cx="10398212" cy="253916"/>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 Percentages may not sum to 100 because of rounding.</a:t>
            </a:r>
            <a:endParaRPr lang="en-US" sz="1050" i="1" dirty="0"/>
          </a:p>
        </p:txBody>
      </p:sp>
      <p:sp>
        <p:nvSpPr>
          <p:cNvPr id="8" name="TextBox 7">
            <a:extLst>
              <a:ext uri="{FF2B5EF4-FFF2-40B4-BE49-F238E27FC236}">
                <a16:creationId xmlns:a16="http://schemas.microsoft.com/office/drawing/2014/main" id="{5CE6C890-17B3-40DF-848A-99013831BA2F}"/>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N=1772</a:t>
            </a:r>
          </a:p>
        </p:txBody>
      </p:sp>
      <p:sp>
        <p:nvSpPr>
          <p:cNvPr id="10" name="TextBox 9">
            <a:extLst>
              <a:ext uri="{FF2B5EF4-FFF2-40B4-BE49-F238E27FC236}">
                <a16:creationId xmlns:a16="http://schemas.microsoft.com/office/drawing/2014/main" id="{448BF554-B63E-4ABE-9943-5BA339D332CB}"/>
              </a:ext>
            </a:extLst>
          </p:cNvPr>
          <p:cNvSpPr txBox="1"/>
          <p:nvPr/>
        </p:nvSpPr>
        <p:spPr>
          <a:xfrm>
            <a:off x="6682153" y="2286000"/>
            <a:ext cx="5248405"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5C572DAA-F6AE-4C15-8DDC-0660D8AB0159}"/>
              </a:ext>
            </a:extLst>
          </p:cNvPr>
          <p:cNvSpPr txBox="1">
            <a:spLocks/>
          </p:cNvSpPr>
          <p:nvPr/>
        </p:nvSpPr>
        <p:spPr>
          <a:xfrm>
            <a:off x="-1" y="982133"/>
            <a:ext cx="8086725"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58667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resized_chart.png"/>
          <p:cNvPicPr>
            <a:picLocks noGrp="1" noChangeAspect="1"/>
          </p:cNvPicPr>
          <p:nvPr>
            <p:ph type="pic" sz="quarter" idx="14"/>
          </p:nvPr>
        </p:nvPicPr>
        <p:blipFill>
          <a:blip r:embed="rId2"/>
          <a:srcRect/>
          <a:stretch>
            <a:fillRect/>
          </a:stretch>
        </p:blipFill>
        <p:spPr/>
      </p:pic>
      <p:sp>
        <p:nvSpPr>
          <p:cNvPr id="2" name="Title 1">
            <a:extLst>
              <a:ext uri="{FF2B5EF4-FFF2-40B4-BE49-F238E27FC236}">
                <a16:creationId xmlns:a16="http://schemas.microsoft.com/office/drawing/2014/main" id="{E7F18DC3-D8D5-4465-9BFF-104F337C0F56}"/>
              </a:ext>
            </a:extLst>
          </p:cNvPr>
          <p:cNvSpPr>
            <a:spLocks noGrp="1"/>
          </p:cNvSpPr>
          <p:nvPr>
            <p:ph type="title"/>
          </p:nvPr>
        </p:nvSpPr>
        <p:spPr/>
        <p:txBody>
          <a:bodyPr>
            <a:normAutofit/>
          </a:bodyPr>
          <a:lstStyle/>
          <a:p>
            <a:r>
              <a:rPr lang="en-US" dirty="0">
                <a:solidFill>
                  <a:srgbClr val="053359"/>
                </a:solidFill>
                <a:latin typeface="Proxima nova"/>
                <a:ea typeface="Roboto" panose="02000000000000000000" pitchFamily="2" charset="0"/>
              </a:rPr>
              <a:t>Operational challenges, prior 12 months</a:t>
            </a:r>
            <a:br>
              <a:rPr lang="en-US" dirty="0">
                <a:solidFill>
                  <a:srgbClr val="053359"/>
                </a:solidFill>
                <a:latin typeface="Proxima nova"/>
                <a:ea typeface="Roboto" panose="02000000000000000000" pitchFamily="2" charset="0"/>
              </a:rPr>
            </a:br>
            <a:r>
              <a:rPr lang="en-US" sz="1400" dirty="0">
                <a:solidFill>
                  <a:srgbClr val="053359"/>
                </a:solidFill>
                <a:latin typeface="Proxima nova"/>
                <a:ea typeface="Roboto" panose="02000000000000000000" pitchFamily="2" charset="0"/>
              </a:rPr>
              <a:t>(% of employer firms)</a:t>
            </a:r>
          </a:p>
        </p:txBody>
      </p:sp>
      <p:sp>
        <p:nvSpPr>
          <p:cNvPr id="5" name="TextBox 4">
            <a:extLst>
              <a:ext uri="{FF2B5EF4-FFF2-40B4-BE49-F238E27FC236}">
                <a16:creationId xmlns:a16="http://schemas.microsoft.com/office/drawing/2014/main" id="{F47CD5A7-2878-4AA1-8735-15278C597DF7}"/>
              </a:ext>
            </a:extLst>
          </p:cNvPr>
          <p:cNvSpPr txBox="1"/>
          <p:nvPr/>
        </p:nvSpPr>
        <p:spPr>
          <a:xfrm>
            <a:off x="6766560" y="2686110"/>
            <a:ext cx="5248405" cy="1815882"/>
          </a:xfrm>
          <a:prstGeom prst="rect">
            <a:avLst/>
          </a:prstGeom>
          <a:noFill/>
          <a:ln>
            <a:solidFill>
              <a:srgbClr val="053359"/>
            </a:solidFill>
          </a:ln>
        </p:spPr>
        <p:txBody>
          <a:bodyPr wrap="square">
            <a:spAutoFit/>
          </a:bodyPr>
          <a:lstStyle/>
          <a:p>
            <a:pPr>
              <a:defRPr sz="2800">
                <a:solidFill>
                  <a:schemeClr val="bg1"/>
                </a:solidFill>
                <a:latin typeface="Roboto"/>
              </a:defRPr>
            </a:pPr>
            <a:r>
              <a:rPr lang="en-US" sz="2000" dirty="0">
                <a:solidFill>
                  <a:srgbClr val="053359"/>
                </a:solidFill>
              </a:rPr>
              <a:t>The top operational challenges for employer firms in the national SBCS sample were hiring or retaining workers (</a:t>
            </a:r>
            <a:r>
              <a:rPr lang="en-US" sz="2400" b="1" dirty="0">
                <a:solidFill>
                  <a:srgbClr val="053359"/>
                </a:solidFill>
              </a:rPr>
              <a:t>60%</a:t>
            </a:r>
            <a:r>
              <a:rPr lang="en-US" sz="2000" dirty="0">
                <a:solidFill>
                  <a:srgbClr val="053359"/>
                </a:solidFill>
              </a:rPr>
              <a:t>), supply-chain issues (</a:t>
            </a:r>
            <a:r>
              <a:rPr lang="en-US" sz="2400" b="1" dirty="0">
                <a:solidFill>
                  <a:srgbClr val="053359"/>
                </a:solidFill>
              </a:rPr>
              <a:t>60%</a:t>
            </a:r>
            <a:r>
              <a:rPr lang="en-US" sz="2000" dirty="0">
                <a:solidFill>
                  <a:srgbClr val="053359"/>
                </a:solidFill>
              </a:rPr>
              <a:t>), and reaching customers/growing sales (</a:t>
            </a:r>
            <a:r>
              <a:rPr lang="en-US" sz="2400" b="1" dirty="0">
                <a:solidFill>
                  <a:srgbClr val="053359"/>
                </a:solidFill>
              </a:rPr>
              <a:t>53%</a:t>
            </a:r>
            <a:r>
              <a:rPr lang="en-US" sz="2000" dirty="0">
                <a:solidFill>
                  <a:srgbClr val="053359"/>
                </a:solidFill>
              </a:rPr>
              <a:t>). </a:t>
            </a:r>
            <a:endParaRPr sz="2000" b="1" dirty="0">
              <a:solidFill>
                <a:srgbClr val="053359"/>
              </a:solidFill>
            </a:endParaRPr>
          </a:p>
        </p:txBody>
      </p:sp>
      <p:sp>
        <p:nvSpPr>
          <p:cNvPr id="7" name="TextBox 6">
            <a:extLst>
              <a:ext uri="{FF2B5EF4-FFF2-40B4-BE49-F238E27FC236}">
                <a16:creationId xmlns:a16="http://schemas.microsoft.com/office/drawing/2014/main" id="{ED46D417-1CFF-41FF-BECD-8E22D82FA829}"/>
              </a:ext>
            </a:extLst>
          </p:cNvPr>
          <p:cNvSpPr txBox="1"/>
          <p:nvPr/>
        </p:nvSpPr>
        <p:spPr>
          <a:xfrm>
            <a:off x="13319" y="6046433"/>
            <a:ext cx="10398212" cy="415498"/>
          </a:xfrm>
          <a:prstGeom prst="rect">
            <a:avLst/>
          </a:prstGeom>
          <a:noFill/>
        </p:spPr>
        <p:txBody>
          <a:bodyPr wrap="square" rtlCol="0">
            <a:spAutoFit/>
          </a:bodyPr>
          <a:lstStyle/>
          <a:p>
            <a:r>
              <a:rPr lang="en-US" sz="1050" b="0" i="1" u="none" strike="noStrike" dirty="0">
                <a:solidFill>
                  <a:srgbClr val="000000"/>
                </a:solidFill>
                <a:effectLst/>
                <a:latin typeface="Roboto" panose="02000000000000000000" pitchFamily="2" charset="0"/>
                <a:ea typeface="Roboto" panose="02000000000000000000" pitchFamily="2" charset="0"/>
              </a:rPr>
              <a:t>Notes: “Complying with government regulations” includes pandemic-related mandates. “Utilizing technology” includes e-commerce, cyber security, social media, and</a:t>
            </a:r>
          </a:p>
          <a:p>
            <a:r>
              <a:rPr lang="en-US" sz="1050" b="0" i="1" u="none" strike="noStrike" dirty="0">
                <a:solidFill>
                  <a:srgbClr val="000000"/>
                </a:solidFill>
                <a:effectLst/>
                <a:latin typeface="Roboto" panose="02000000000000000000" pitchFamily="2" charset="0"/>
                <a:ea typeface="Roboto" panose="02000000000000000000" pitchFamily="2" charset="0"/>
              </a:rPr>
              <a:t>website issues. Respondents could select multiple options.</a:t>
            </a:r>
            <a:endParaRPr lang="en-US" sz="1050" i="1" dirty="0"/>
          </a:p>
        </p:txBody>
      </p:sp>
      <p:sp>
        <p:nvSpPr>
          <p:cNvPr id="8" name="TextBox 7">
            <a:extLst>
              <a:ext uri="{FF2B5EF4-FFF2-40B4-BE49-F238E27FC236}">
                <a16:creationId xmlns:a16="http://schemas.microsoft.com/office/drawing/2014/main" id="{406652B3-46EF-43CD-830D-8ABB8F7ED989}"/>
              </a:ext>
            </a:extLst>
          </p:cNvPr>
          <p:cNvSpPr txBox="1"/>
          <p:nvPr/>
        </p:nvSpPr>
        <p:spPr>
          <a:xfrm>
            <a:off x="6785810" y="666484"/>
            <a:ext cx="1376933" cy="261610"/>
          </a:xfrm>
          <a:prstGeom prst="rect">
            <a:avLst/>
          </a:prstGeom>
          <a:noFill/>
        </p:spPr>
        <p:txBody>
          <a:bodyPr wrap="square" rtlCol="0">
            <a:spAutoFit/>
          </a:bodyPr>
          <a:lstStyle/>
          <a:p>
            <a:pPr algn="r">
              <a:defRPr sz="1000">
                <a:solidFill>
                  <a:schemeClr val="tx1"/>
                </a:solidFill>
                <a:latin typeface="Proxima Nova"/>
              </a:defRPr>
            </a:pPr>
            <a:r>
              <a:t>N=1762</a:t>
            </a:r>
          </a:p>
        </p:txBody>
      </p:sp>
      <p:sp>
        <p:nvSpPr>
          <p:cNvPr id="10" name="TextBox 9">
            <a:extLst>
              <a:ext uri="{FF2B5EF4-FFF2-40B4-BE49-F238E27FC236}">
                <a16:creationId xmlns:a16="http://schemas.microsoft.com/office/drawing/2014/main" id="{72D4072A-479C-4108-AF69-AEEADFFDB62E}"/>
              </a:ext>
            </a:extLst>
          </p:cNvPr>
          <p:cNvSpPr txBox="1"/>
          <p:nvPr/>
        </p:nvSpPr>
        <p:spPr>
          <a:xfrm>
            <a:off x="6766560" y="2286000"/>
            <a:ext cx="5248404" cy="400110"/>
          </a:xfrm>
          <a:prstGeom prst="rect">
            <a:avLst/>
          </a:prstGeom>
          <a:gradFill flip="none" rotWithShape="1">
            <a:gsLst>
              <a:gs pos="0">
                <a:srgbClr val="B9D26A"/>
              </a:gs>
              <a:gs pos="81000">
                <a:srgbClr val="B9D26A"/>
              </a:gs>
              <a:gs pos="100000">
                <a:srgbClr val="DBE8B2"/>
              </a:gs>
            </a:gsLst>
            <a:lin ang="0" scaled="1"/>
            <a:tileRect/>
          </a:gradFill>
          <a:ln w="9525">
            <a:solidFill>
              <a:srgbClr val="053359"/>
            </a:solidFill>
          </a:ln>
        </p:spPr>
        <p:txBody>
          <a:bodyPr wrap="square">
            <a:spAutoFit/>
          </a:bodyPr>
          <a:lstStyle/>
          <a:p>
            <a:pPr>
              <a:defRPr sz="2800">
                <a:solidFill>
                  <a:schemeClr val="bg1"/>
                </a:solidFill>
                <a:latin typeface="Roboto"/>
              </a:defRPr>
            </a:pPr>
            <a:r>
              <a:rPr lang="en-US" sz="2000" b="1" dirty="0">
                <a:solidFill>
                  <a:schemeClr val="bg1"/>
                </a:solidFill>
              </a:rPr>
              <a:t>SBCS employer firm findings</a:t>
            </a:r>
            <a:endParaRPr sz="2000" b="1" dirty="0">
              <a:solidFill>
                <a:schemeClr val="bg1"/>
              </a:solidFill>
            </a:endParaRPr>
          </a:p>
        </p:txBody>
      </p:sp>
      <p:sp>
        <p:nvSpPr>
          <p:cNvPr id="11" name="Title 1">
            <a:extLst>
              <a:ext uri="{FF2B5EF4-FFF2-40B4-BE49-F238E27FC236}">
                <a16:creationId xmlns:a16="http://schemas.microsoft.com/office/drawing/2014/main" id="{4FE1FC8F-6145-4ABF-ACBE-8678B190452C}"/>
              </a:ext>
            </a:extLst>
          </p:cNvPr>
          <p:cNvSpPr txBox="1">
            <a:spLocks/>
          </p:cNvSpPr>
          <p:nvPr/>
        </p:nvSpPr>
        <p:spPr>
          <a:xfrm>
            <a:off x="-1" y="982133"/>
            <a:ext cx="8162743" cy="2963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l">
              <a:defRPr sz="1800" i="1">
                <a:solidFill>
                  <a:srgbClr val="1E384B"/>
                </a:solidFill>
                <a:latin typeface="Proxima Nova"/>
              </a:defRPr>
            </a:pPr>
            <a:r>
              <a:t>Firms in Focus: Black-owned employer firms</a:t>
            </a:r>
          </a:p>
        </p:txBody>
      </p:sp>
    </p:spTree>
    <p:extLst>
      <p:ext uri="{BB962C8B-B14F-4D97-AF65-F5344CB8AC3E}">
        <p14:creationId xmlns:p14="http://schemas.microsoft.com/office/powerpoint/2010/main" val="1637008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1 - partner report" id="{48A0AAD5-E78D-4AD8-98F5-553C7A9D13B4}" vid="{31099B2A-8EA4-480B-81D5-037D1F7FB59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3759</Words>
  <Application>Microsoft Office PowerPoint</Application>
  <PresentationFormat>Widescreen</PresentationFormat>
  <Paragraphs>298</Paragraphs>
  <Slides>46</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46</vt:i4>
      </vt:variant>
    </vt:vector>
  </HeadingPairs>
  <TitlesOfParts>
    <vt:vector size="56" baseType="lpstr">
      <vt:lpstr>Arial</vt:lpstr>
      <vt:lpstr>Calibri</vt:lpstr>
      <vt:lpstr>Calibri Light</vt:lpstr>
      <vt:lpstr>Proxima nova</vt:lpstr>
      <vt:lpstr>Proxima nova</vt:lpstr>
      <vt:lpstr>Roboto</vt:lpstr>
      <vt:lpstr>Roboto Light</vt:lpstr>
      <vt:lpstr>Office Theme</vt:lpstr>
      <vt:lpstr>1_Custom Design</vt:lpstr>
      <vt:lpstr>Custom Design</vt:lpstr>
      <vt:lpstr>PowerPoint Presentation</vt:lpstr>
      <vt:lpstr>About this report</vt:lpstr>
      <vt:lpstr>PowerPoint Presentation</vt:lpstr>
      <vt:lpstr>Firm revenue performance, prior 12 months (% of employer firms)</vt:lpstr>
      <vt:lpstr>Employment performance, prior 12 months (% of employer firms)</vt:lpstr>
      <vt:lpstr>Revenue change since 2019  (% of employer firms open since 2019)</vt:lpstr>
      <vt:lpstr>Employment change since 2019 (% of employer firms open since 2019)</vt:lpstr>
      <vt:lpstr>Effects of the COVID-19 pandemic on businesses, at time of survey (% of employer firms)</vt:lpstr>
      <vt:lpstr>Operational challenges, prior 12 months (% of employer firms)</vt:lpstr>
      <vt:lpstr>Financial challenges, prior 12 months (% of employer firms)</vt:lpstr>
      <vt:lpstr>Actions taken in response to financial challenges, prior 12 months (% of employer firms reporting financial challenges)</vt:lpstr>
      <vt:lpstr>Financial condition, at time of survey (% of employer firms)</vt:lpstr>
      <vt:lpstr>Revenue expectations, next 12 months (% of employer firms)</vt:lpstr>
      <vt:lpstr>Employment expectations, next 12 months (% of employer firms)</vt:lpstr>
      <vt:lpstr>PowerPoint Presentation</vt:lpstr>
      <vt:lpstr>Applications for pandemic-related financial assistance (% of employer firms)</vt:lpstr>
      <vt:lpstr>Reasons firms did not seek financial assistance  (% of employer firms that did not apply for assistance)</vt:lpstr>
      <vt:lpstr>PPP funding received as a share of amount sought (% of employer firm PPP applicants)</vt:lpstr>
      <vt:lpstr>PowerPoint Presentation</vt:lpstr>
      <vt:lpstr>Use of financial services providers (% of employer firms)</vt:lpstr>
      <vt:lpstr>Reasons firms do not use banks (% of employer firms that do not use banks for financial services)</vt:lpstr>
      <vt:lpstr>Amount of debt outstanding (% of employer firms)</vt:lpstr>
      <vt:lpstr>Share of firms that applied for financing, prior 12 months (% of employer firms)</vt:lpstr>
      <vt:lpstr>Reasons firms applied for financing (% of employer applicants)</vt:lpstr>
      <vt:lpstr>Reasons firms did not apply for financing (% of employer applicants)</vt:lpstr>
      <vt:lpstr>Reasons discouraged firms did not expect to be approved for financing (% of discouraged nonapplicants)</vt:lpstr>
      <vt:lpstr>Financing received as share of amount sought (% of employer applicants)</vt:lpstr>
      <vt:lpstr>PowerPoint Presentation</vt:lpstr>
      <vt:lpstr>Financing and credit products sought (% of employer applicants)</vt:lpstr>
      <vt:lpstr>Application rate by type of loan or line of credit (% of loan or line of credit applicants)</vt:lpstr>
      <vt:lpstr>Share of applicants approved for loans, lines of credit, and cash advances (% of loan, line of credit, and cash advance applicants)</vt:lpstr>
      <vt:lpstr>Sources applied to for loans, lines of credit, and cash advances (% of loan, line of credit, and cash advance applicants)</vt:lpstr>
      <vt:lpstr>PowerPoint Presentation</vt:lpstr>
      <vt:lpstr>Age of firm (% of employer firms)</vt:lpstr>
      <vt:lpstr>Geography of firm (% of employer firms)</vt:lpstr>
      <vt:lpstr>Industry (% of employer firms)</vt:lpstr>
      <vt:lpstr>Number of employees (% of employer firms)</vt:lpstr>
      <vt:lpstr>Credit risk of firm (% of employer firms)</vt:lpstr>
      <vt:lpstr>Race/ethnicity of firm owner(s)  (% of employer firms)</vt:lpstr>
      <vt:lpstr>Gender of owner(s) (% of employer firms)</vt:lpstr>
      <vt:lpstr>Appendix: Employer firm performance and financing by owner characteristics</vt:lpstr>
      <vt:lpstr>Appendix: Employer firm performance and financing by business characteristics</vt:lpstr>
      <vt:lpstr>Appendix: Employer firm performance and financing by state</vt:lpstr>
      <vt:lpstr>Appendix: Employer firm performance and financing by state (cont.)</vt:lpstr>
      <vt:lpstr>Appendix: Definitions for financial  services providers and lenders</vt:lpstr>
      <vt:lpstr>Appendix: Definitions of SBCS industry categories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SBCS Firms in Focus: Black-owned employer firms</dc:title>
  <dc:creator/>
  <cp:lastModifiedBy/>
  <cp:revision>1</cp:revision>
  <dcterms:created xsi:type="dcterms:W3CDTF">2022-05-14T01:26:36Z</dcterms:created>
  <dcterms:modified xsi:type="dcterms:W3CDTF">2022-05-14T01:27:22Z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c60-0483-4c57-9e8c-3779d6900235_Enabled">
    <vt:lpwstr>true</vt:lpwstr>
  </property>
  <property fmtid="{D5CDD505-2E9C-101B-9397-08002B2CF9AE}" pid="3" name="MSIP_Label_65269c60-0483-4c57-9e8c-3779d6900235_SetDate">
    <vt:lpwstr>2022-05-14T01:27:20Z</vt:lpwstr>
  </property>
  <property fmtid="{D5CDD505-2E9C-101B-9397-08002B2CF9AE}" pid="4" name="MSIP_Label_65269c60-0483-4c57-9e8c-3779d6900235_Method">
    <vt:lpwstr>Privileged</vt:lpwstr>
  </property>
  <property fmtid="{D5CDD505-2E9C-101B-9397-08002B2CF9AE}" pid="5" name="MSIP_Label_65269c60-0483-4c57-9e8c-3779d6900235_Name">
    <vt:lpwstr>65269c60-0483-4c57-9e8c-3779d6900235</vt:lpwstr>
  </property>
  <property fmtid="{D5CDD505-2E9C-101B-9397-08002B2CF9AE}" pid="6" name="MSIP_Label_65269c60-0483-4c57-9e8c-3779d6900235_SiteId">
    <vt:lpwstr>b397c653-5b19-463f-b9fc-af658ded9128</vt:lpwstr>
  </property>
  <property fmtid="{D5CDD505-2E9C-101B-9397-08002B2CF9AE}" pid="7" name="MSIP_Label_65269c60-0483-4c57-9e8c-3779d6900235_ActionId">
    <vt:lpwstr>92221c03-f18f-46aa-a818-1e1a2ccf2e95</vt:lpwstr>
  </property>
  <property fmtid="{D5CDD505-2E9C-101B-9397-08002B2CF9AE}" pid="8" name="MSIP_Label_65269c60-0483-4c57-9e8c-3779d6900235_ContentBits">
    <vt:lpwstr>0</vt:lpwstr>
  </property>
</Properties>
</file>