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922814"/>
            <a:ext cx="7603525" cy="1261884"/>
          </a:xfrm>
          <a:prstGeom prst="rect">
            <a:avLst/>
          </a:prstGeom>
          <a:noFill/>
        </p:spPr>
        <p:txBody>
          <a:bodyPr wrap="square" rtlCol="0" anchor="ctr">
            <a:spAutoFit/>
          </a:bodyPr>
          <a:lstStyle/>
          <a:p>
            <a:pPr algn="l">
              <a:defRPr sz="3800">
                <a:solidFill>
                  <a:srgbClr val="FFFFFF"/>
                </a:solidFill>
                <a:latin typeface="Roboto Light"/>
              </a:defRPr>
            </a:pPr>
            <a:r>
              <a:rPr dirty="0"/>
              <a:t>Firms with </a:t>
            </a:r>
            <a:r>
              <a:rPr lang="en-US" dirty="0"/>
              <a:t>&gt;$1M</a:t>
            </a:r>
            <a:r>
              <a:rPr dirty="0"/>
              <a:t> </a:t>
            </a:r>
            <a:endParaRPr lang="en-US" dirty="0"/>
          </a:p>
          <a:p>
            <a:pPr algn="l">
              <a:defRPr sz="3800">
                <a:solidFill>
                  <a:srgbClr val="FFFFFF"/>
                </a:solidFill>
                <a:latin typeface="Roboto Light"/>
              </a:defRPr>
            </a:pPr>
            <a:r>
              <a:rPr dirty="0"/>
              <a:t>in annual revenues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N=2794</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N=2176</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N=2780</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N=2788</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N=2767</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N=818</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N=1362</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N=2808</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N=86</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N=2764</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N=2747</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N=1021</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N=1662</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6" name="TextBox 5">
            <a:extLst>
              <a:ext uri="{FF2B5EF4-FFF2-40B4-BE49-F238E27FC236}">
                <a16:creationId xmlns:a16="http://schemas.microsoft.com/office/drawing/2014/main" id="{C83257B9-611A-4FF4-985B-70B320CCA774}"/>
              </a:ext>
            </a:extLst>
          </p:cNvPr>
          <p:cNvSpPr txBox="1"/>
          <p:nvPr/>
        </p:nvSpPr>
        <p:spPr>
          <a:xfrm>
            <a:off x="7315201" y="2686110"/>
            <a:ext cx="4080539"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employer firms that were discouraged most often cited weak business financials as a reason (</a:t>
            </a:r>
            <a:r>
              <a:rPr lang="en-US" sz="2400" b="1" dirty="0">
                <a:solidFill>
                  <a:srgbClr val="053359"/>
                </a:solidFill>
              </a:rPr>
              <a:t>56%</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FA8BE9C7-84BB-401A-A226-F02043301357}"/>
              </a:ext>
            </a:extLst>
          </p:cNvPr>
          <p:cNvSpPr txBox="1"/>
          <p:nvPr/>
        </p:nvSpPr>
        <p:spPr>
          <a:xfrm>
            <a:off x="0" y="5809192"/>
            <a:ext cx="12192000"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Discouraged firms are those that did not apply for financing because they believed they would be turned down. Respondents could select multiple options. Respondents selecting “lenders do not approve financing for businesses like mine” had the option to explain further. In addition to the reasons noted above, respondents also cited irregular cash flow (for example, a seasonal business or a business with large contracts that pay infrequently) or a lack of assets suitable for collateral. Response option “other” includes “credit cost was too high,” “application process was too difficult or confusing,” and “other.” </a:t>
            </a:r>
            <a:endParaRPr lang="en-US" sz="1050" i="1" dirty="0"/>
          </a:p>
        </p:txBody>
      </p:sp>
      <p:sp>
        <p:nvSpPr>
          <p:cNvPr id="9" name="TextBox 8">
            <a:extLst>
              <a:ext uri="{FF2B5EF4-FFF2-40B4-BE49-F238E27FC236}">
                <a16:creationId xmlns:a16="http://schemas.microsoft.com/office/drawing/2014/main" id="{43D3CF2C-1744-4D2C-B3F0-3F8A3E75319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N=129</a:t>
            </a:r>
          </a:p>
        </p:txBody>
      </p:sp>
      <p:sp>
        <p:nvSpPr>
          <p:cNvPr id="11" name="TextBox 10">
            <a:extLst>
              <a:ext uri="{FF2B5EF4-FFF2-40B4-BE49-F238E27FC236}">
                <a16:creationId xmlns:a16="http://schemas.microsoft.com/office/drawing/2014/main" id="{C94FE944-424F-4F4E-BB65-F18F4B243D8B}"/>
              </a:ext>
            </a:extLst>
          </p:cNvPr>
          <p:cNvSpPr txBox="1"/>
          <p:nvPr/>
        </p:nvSpPr>
        <p:spPr>
          <a:xfrm>
            <a:off x="7315200" y="2286000"/>
            <a:ext cx="40805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29F9F4-44AA-4224-B237-A261BDFDAEAF}"/>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N=992</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N=1008</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N=800</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N=755</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N=797</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N=2020</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N=2750</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N=2782</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N=1517</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N=1531</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N=2816</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N=2814</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rPr dirty="0"/>
              <a:t>Firms in Focus: Firms with </a:t>
            </a:r>
            <a:r>
              <a:rPr lang="en-US" dirty="0"/>
              <a:t>&gt;$1M</a:t>
            </a:r>
            <a:r>
              <a:rPr dirty="0"/>
              <a:t> in annual revenues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3957</Words>
  <Application>Microsoft Office PowerPoint</Application>
  <PresentationFormat>Widescreen</PresentationFormat>
  <Paragraphs>303</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Firms with &gt;$1M</dc:title>
  <dc:creator/>
  <cp:lastModifiedBy/>
  <cp:revision>1</cp:revision>
  <dcterms:created xsi:type="dcterms:W3CDTF">2022-05-14T03:54:41Z</dcterms:created>
  <dcterms:modified xsi:type="dcterms:W3CDTF">2022-05-14T03:56:11Z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2022-05-14T03:55:20Z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afde2584-6495-4dfe-89c4-fdb0a2246535</vt:lpwstr>
  </property>
  <property fmtid="{D5CDD505-2E9C-101B-9397-08002B2CF9AE}" pid="8" name="MSIP_Label_65269c60-0483-4c57-9e8c-3779d6900235_ContentBits">
    <vt:lpwstr>0</vt:lpwstr>
  </property>
</Properties>
</file>