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Louisiana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N=334</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N=305</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N=337</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N=329</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N=329</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N=326</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N=60</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N=146</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N=337</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N=332</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N=326</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N=128</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N=187</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Data for this chart are unavailable due to an insufficient sample size.</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N=124</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N=122</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N=97</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N=90</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N=96</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N=247</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89F9FBE6-BBF0-44F5-B2FA-8CAAE853C062}"/>
              </a:ext>
            </a:extLst>
          </p:cNvPr>
          <p:cNvSpPr txBox="1"/>
          <p:nvPr/>
        </p:nvSpPr>
        <p:spPr>
          <a:xfrm>
            <a:off x="7315201" y="2686110"/>
            <a:ext cx="4081111" cy="2185214"/>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83%</a:t>
            </a:r>
            <a:r>
              <a:rPr lang="en-US" sz="2000" dirty="0">
                <a:solidFill>
                  <a:srgbClr val="053359"/>
                </a:solidFill>
              </a:rPr>
              <a:t> of employer firms are white owned, </a:t>
            </a:r>
            <a:r>
              <a:rPr lang="en-US" sz="2400" b="1" dirty="0">
                <a:solidFill>
                  <a:srgbClr val="053359"/>
                </a:solidFill>
              </a:rPr>
              <a:t>10%</a:t>
            </a:r>
            <a:r>
              <a:rPr lang="en-US" sz="2000" dirty="0">
                <a:solidFill>
                  <a:srgbClr val="053359"/>
                </a:solidFill>
              </a:rPr>
              <a:t> are Asian owned, </a:t>
            </a:r>
            <a:r>
              <a:rPr lang="en-US" sz="2400" b="1" dirty="0">
                <a:solidFill>
                  <a:srgbClr val="053359"/>
                </a:solidFill>
              </a:rPr>
              <a:t>6%</a:t>
            </a:r>
            <a:r>
              <a:rPr lang="en-US" sz="2400" dirty="0">
                <a:solidFill>
                  <a:srgbClr val="053359"/>
                </a:solidFill>
              </a:rPr>
              <a:t> </a:t>
            </a:r>
            <a:r>
              <a:rPr lang="en-US" sz="2000" dirty="0">
                <a:solidFill>
                  <a:srgbClr val="053359"/>
                </a:solidFill>
              </a:rPr>
              <a:t>are Hispanic owned, </a:t>
            </a:r>
            <a:r>
              <a:rPr lang="en-US" sz="2400" b="1" dirty="0">
                <a:solidFill>
                  <a:srgbClr val="053359"/>
                </a:solidFill>
              </a:rPr>
              <a:t>2%</a:t>
            </a:r>
            <a:r>
              <a:rPr lang="en-US" sz="2000" dirty="0">
                <a:solidFill>
                  <a:srgbClr val="053359"/>
                </a:solidFill>
              </a:rPr>
              <a:t> are Black owned, and less than </a:t>
            </a:r>
            <a:r>
              <a:rPr lang="en-US" sz="2400" b="1" dirty="0">
                <a:solidFill>
                  <a:srgbClr val="053359"/>
                </a:solidFill>
              </a:rPr>
              <a:t>1%</a:t>
            </a:r>
            <a:r>
              <a:rPr lang="en-US" sz="2000" dirty="0">
                <a:solidFill>
                  <a:srgbClr val="053359"/>
                </a:solidFill>
              </a:rPr>
              <a:t> are Native American owned. </a:t>
            </a:r>
            <a:endParaRPr sz="2000" dirty="0">
              <a:solidFill>
                <a:srgbClr val="053359"/>
              </a:solidFill>
            </a:endParaRPr>
          </a:p>
        </p:txBody>
      </p:sp>
      <p:sp>
        <p:nvSpPr>
          <p:cNvPr id="8" name="TextBox 7">
            <a:extLst>
              <a:ext uri="{FF2B5EF4-FFF2-40B4-BE49-F238E27FC236}">
                <a16:creationId xmlns:a16="http://schemas.microsoft.com/office/drawing/2014/main" id="{48CAA9AC-916F-4780-9564-502CDED83323}"/>
              </a:ext>
            </a:extLst>
          </p:cNvPr>
          <p:cNvSpPr txBox="1"/>
          <p:nvPr/>
        </p:nvSpPr>
        <p:spPr>
          <a:xfrm>
            <a:off x="3043" y="61341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320A080-1D36-4CFB-B4C2-C425830F6D5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D6479B4B-D7DE-44DC-9EF7-F199CD6DC9C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52E62D6-1870-487F-B129-C45B410D88F1}"/>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N=329</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N=323</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N=262</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N=259</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N=338</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N=336</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Louisiana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3587</Words>
  <Application>Microsoft Office PowerPoint</Application>
  <PresentationFormat>Widescreen</PresentationFormat>
  <Paragraphs>294</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Louisiana</dc:title>
  <dc:creator/>
  <cp:lastModifiedBy/>
  <cp:revision>1</cp:revision>
  <dcterms:created xsi:type="dcterms:W3CDTF">2022-05-14T05:00:13Z</dcterms:created>
  <dcterms:modified xsi:type="dcterms:W3CDTF">2022-05-14T05:00:51Z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2022-05-14T05:00:49Z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f5898d41-67d4-4637-b81e-de6353911601</vt:lpwstr>
  </property>
  <property fmtid="{D5CDD505-2E9C-101B-9397-08002B2CF9AE}" pid="8" name="MSIP_Label_65269c60-0483-4c57-9e8c-3779d6900235_ContentBits">
    <vt:lpwstr>0</vt:lpwstr>
  </property>
</Properties>
</file>