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5/13/2022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1215202"/>
            <a:ext cx="7603525" cy="677108"/>
          </a:xfrm>
          <a:prstGeom prst="rect">
            <a:avLst/>
          </a:prstGeom>
          <a:noFill/>
        </p:spPr>
        <p:txBody>
          <a:bodyPr wrap="square" rtlCol="0" anchor="ctr">
            <a:spAutoFit/>
          </a:bodyPr>
          <a:lstStyle/>
          <a:p>
            <a:pPr algn="l">
              <a:defRPr sz="3800">
                <a:solidFill>
                  <a:srgbClr val="FFFFFF"/>
                </a:solidFill>
                <a:latin typeface="Roboto Light"/>
              </a:defRPr>
            </a:pPr>
            <a:r>
              <a:t>Washington 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N=101</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N=108</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N=111</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N=64</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N=111</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N=108</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N=78</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4EE29096-1C93-45C0-8535-ECE39D92FB04}"/>
              </a:ext>
            </a:extLst>
          </p:cNvPr>
          <p:cNvSpPr txBox="1"/>
          <p:nvPr/>
        </p:nvSpPr>
        <p:spPr>
          <a:xfrm>
            <a:off x="7315200" y="2686110"/>
            <a:ext cx="423294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most common industry among employer firms in the national SBCS sample was professional services and real estate, accounting for </a:t>
            </a:r>
            <a:r>
              <a:rPr lang="en-US" sz="2400" b="1" dirty="0">
                <a:solidFill>
                  <a:srgbClr val="053359"/>
                </a:solidFill>
              </a:rPr>
              <a:t>20% </a:t>
            </a:r>
            <a:r>
              <a:rPr lang="en-US" sz="2000" dirty="0">
                <a:solidFill>
                  <a:srgbClr val="053359"/>
                </a:solidFill>
              </a:rPr>
              <a:t>of firms.</a:t>
            </a:r>
            <a:endParaRPr sz="2000" dirty="0">
              <a:solidFill>
                <a:srgbClr val="053359"/>
              </a:solidFill>
            </a:endParaRPr>
          </a:p>
        </p:txBody>
      </p:sp>
      <p:sp>
        <p:nvSpPr>
          <p:cNvPr id="8" name="TextBox 7">
            <a:extLst>
              <a:ext uri="{FF2B5EF4-FFF2-40B4-BE49-F238E27FC236}">
                <a16:creationId xmlns:a16="http://schemas.microsoft.com/office/drawing/2014/main" id="{CB34F03B-0665-478F-B86F-C4242310EE31}"/>
              </a:ext>
            </a:extLst>
          </p:cNvPr>
          <p:cNvSpPr txBox="1"/>
          <p:nvPr/>
        </p:nvSpPr>
        <p:spPr>
          <a:xfrm>
            <a:off x="0" y="6033364"/>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nonmanufacturing goods production and associated services category includes industries such as agriculture, construction, wholesale trade, transportation, and warehousing. Percentages may not sum to 100 because of rounding.</a:t>
            </a:r>
            <a:endParaRPr lang="en-US" sz="1050" i="1" dirty="0"/>
          </a:p>
        </p:txBody>
      </p:sp>
      <p:sp>
        <p:nvSpPr>
          <p:cNvPr id="9" name="TextBox 8">
            <a:extLst>
              <a:ext uri="{FF2B5EF4-FFF2-40B4-BE49-F238E27FC236}">
                <a16:creationId xmlns:a16="http://schemas.microsoft.com/office/drawing/2014/main" id="{6F5DCF8E-7621-4A20-8B9F-CC0A5204C6D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1" name="TextBox 10">
            <a:extLst>
              <a:ext uri="{FF2B5EF4-FFF2-40B4-BE49-F238E27FC236}">
                <a16:creationId xmlns:a16="http://schemas.microsoft.com/office/drawing/2014/main" id="{018AFFCE-DCBD-49A8-BA45-39BC410664B4}"/>
              </a:ext>
            </a:extLst>
          </p:cNvPr>
          <p:cNvSpPr txBox="1"/>
          <p:nvPr/>
        </p:nvSpPr>
        <p:spPr>
          <a:xfrm>
            <a:off x="7315200" y="2286000"/>
            <a:ext cx="42329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908EDD6-54C3-447D-B51B-887513363D1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N=82</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N=110</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N=108</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N=66</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N=69</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N=112</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N=111</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Washington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3240</Words>
  <Application>Microsoft Office PowerPoint</Application>
  <PresentationFormat>Widescreen</PresentationFormat>
  <Paragraphs>266</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Washington</dc:title>
  <dc:creator/>
  <cp:lastModifiedBy/>
  <cp:revision>1</cp:revision>
  <dcterms:created xsi:type="dcterms:W3CDTF">2022-05-14T05:13:32Z</dcterms:created>
  <dcterms:modified xsi:type="dcterms:W3CDTF">2022-05-14T05:14:06Z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2022-05-14T05:14:04Z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22315788-8923-4b8f-8178-e06b375747b4</vt:lpwstr>
  </property>
  <property fmtid="{D5CDD505-2E9C-101B-9397-08002B2CF9AE}" pid="8" name="MSIP_Label_65269c60-0483-4c57-9e8c-3779d6900235_ContentBits">
    <vt:lpwstr>0</vt:lpwstr>
  </property>
</Properties>
</file>