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5/16/2022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630427"/>
            <a:ext cx="7603525" cy="1846659"/>
          </a:xfrm>
          <a:prstGeom prst="rect">
            <a:avLst/>
          </a:prstGeom>
          <a:noFill/>
        </p:spPr>
        <p:txBody>
          <a:bodyPr wrap="square" rtlCol="0" anchor="ctr">
            <a:spAutoFit/>
          </a:bodyPr>
          <a:lstStyle/>
          <a:p>
            <a:pPr algn="l">
              <a:defRPr sz="3800">
                <a:solidFill>
                  <a:srgbClr val="FFFFFF"/>
                </a:solidFill>
                <a:latin typeface="Roboto Light"/>
              </a:defRPr>
            </a:pPr>
            <a:r>
              <a:rPr dirty="0"/>
              <a:t>Business support and </a:t>
            </a:r>
            <a:endParaRPr lang="en-US" dirty="0"/>
          </a:p>
          <a:p>
            <a:pPr algn="l">
              <a:defRPr sz="3800">
                <a:solidFill>
                  <a:srgbClr val="FFFFFF"/>
                </a:solidFill>
                <a:latin typeface="Roboto Light"/>
              </a:defRPr>
            </a:pPr>
            <a:r>
              <a:rPr dirty="0"/>
              <a:t>consumer services </a:t>
            </a:r>
            <a:endParaRPr lang="en-US" dirty="0"/>
          </a:p>
          <a:p>
            <a:pPr algn="l">
              <a:defRPr sz="3800">
                <a:solidFill>
                  <a:srgbClr val="FFFFFF"/>
                </a:solidFill>
                <a:latin typeface="Roboto Light"/>
              </a:defRPr>
            </a:pPr>
            <a:r>
              <a:rPr dirty="0"/>
              <a:t>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N=1639</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N=1459</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N=1647</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N=1611</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N=1582</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N=1623</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N=253</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N=838</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N=1642</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6" name="TextBox 5">
            <a:extLst>
              <a:ext uri="{FF2B5EF4-FFF2-40B4-BE49-F238E27FC236}">
                <a16:creationId xmlns:a16="http://schemas.microsoft.com/office/drawing/2014/main" id="{B6C12565-EDC0-41A7-88FF-3E9586AD9009}"/>
              </a:ext>
            </a:extLst>
          </p:cNvPr>
          <p:cNvSpPr txBox="1"/>
          <p:nvPr/>
        </p:nvSpPr>
        <p:spPr>
          <a:xfrm>
            <a:off x="7315200" y="2686316"/>
            <a:ext cx="416178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do not use banks, the most common reason is that they believe banks' costs and fees are too high (</a:t>
            </a:r>
            <a:r>
              <a:rPr lang="en-US" sz="2400" b="1" dirty="0">
                <a:solidFill>
                  <a:srgbClr val="053359"/>
                </a:solidFill>
              </a:rPr>
              <a:t>45%</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09B85581-6E6F-4A16-813C-C9723D761B1A}"/>
              </a:ext>
            </a:extLst>
          </p:cNvPr>
          <p:cNvSpPr txBox="1"/>
          <p:nvPr/>
        </p:nvSpPr>
        <p:spPr>
          <a:xfrm>
            <a:off x="0" y="6072065"/>
            <a:ext cx="11737298"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a:t>
            </a:r>
            <a:r>
              <a:rPr lang="en-US" sz="1050" b="0" i="1" dirty="0">
                <a:solidFill>
                  <a:srgbClr val="333333"/>
                </a:solidFill>
                <a:effectLst/>
                <a:latin typeface="Roboto" panose="02000000000000000000" pitchFamily="2" charset="0"/>
                <a:ea typeface="Roboto" panose="02000000000000000000" pitchFamily="2" charset="0"/>
              </a:rPr>
              <a:t>Would not meet bank requirements" includes requirements for minimum balance, documentation, etc. “Prefer credit union” was not a discrete answer choice in the questionnaire; however, it was cited frequently enough by respondents as a reason in “other” that it warranted a separate response line in the reporting</a:t>
            </a:r>
            <a:r>
              <a:rPr lang="en-US" sz="1050" i="1" dirty="0">
                <a:solidFill>
                  <a:srgbClr val="000000"/>
                </a:solidFill>
                <a:latin typeface="Roboto" panose="02000000000000000000" pitchFamily="2" charset="0"/>
                <a:ea typeface="Roboto" panose="02000000000000000000" pitchFamily="2" charset="0"/>
              </a:rPr>
              <a:t>.</a:t>
            </a:r>
            <a:endParaRPr lang="en-US" sz="1050" i="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CD886BB-B3CE-4483-9DAB-9CA95F0787A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N=191</a:t>
            </a:r>
          </a:p>
        </p:txBody>
      </p:sp>
      <p:sp>
        <p:nvSpPr>
          <p:cNvPr id="11" name="TextBox 10">
            <a:extLst>
              <a:ext uri="{FF2B5EF4-FFF2-40B4-BE49-F238E27FC236}">
                <a16:creationId xmlns:a16="http://schemas.microsoft.com/office/drawing/2014/main" id="{E6CD43CF-2B99-4CA7-B628-57933FF0CC10}"/>
              </a:ext>
            </a:extLst>
          </p:cNvPr>
          <p:cNvSpPr txBox="1"/>
          <p:nvPr/>
        </p:nvSpPr>
        <p:spPr>
          <a:xfrm>
            <a:off x="7315200" y="2286000"/>
            <a:ext cx="416178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8DEA7E3-8BB3-4422-B567-D12783431F54}"/>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N=1604</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N=1569</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N=544</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N=967</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6" name="TextBox 5">
            <a:extLst>
              <a:ext uri="{FF2B5EF4-FFF2-40B4-BE49-F238E27FC236}">
                <a16:creationId xmlns:a16="http://schemas.microsoft.com/office/drawing/2014/main" id="{C83257B9-611A-4FF4-985B-70B320CCA774}"/>
              </a:ext>
            </a:extLst>
          </p:cNvPr>
          <p:cNvSpPr txBox="1"/>
          <p:nvPr/>
        </p:nvSpPr>
        <p:spPr>
          <a:xfrm>
            <a:off x="7315201" y="2686110"/>
            <a:ext cx="4080539"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employer firms that were discouraged most often cited weak business financials as a reason (</a:t>
            </a:r>
            <a:r>
              <a:rPr lang="en-US" sz="2400" b="1" dirty="0">
                <a:solidFill>
                  <a:srgbClr val="053359"/>
                </a:solidFill>
              </a:rPr>
              <a:t>56%</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FA8BE9C7-84BB-401A-A226-F02043301357}"/>
              </a:ext>
            </a:extLst>
          </p:cNvPr>
          <p:cNvSpPr txBox="1"/>
          <p:nvPr/>
        </p:nvSpPr>
        <p:spPr>
          <a:xfrm>
            <a:off x="0" y="5809192"/>
            <a:ext cx="12192000"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Discouraged firms are those that did not apply for financing because they believed they would be turned down. Respondents could select multiple options. Respondents selecting “lenders do not approve financing for businesses like mine” had the option to explain further. In addition to the reasons noted above, respondents also cited irregular cash flow (for example, a seasonal business or a business with large contracts that pay infrequently) or a lack of assets suitable for collateral. Response option “other” includes “credit cost was too high,” “application process was too difficult or confusing,” and “other.” </a:t>
            </a:r>
            <a:endParaRPr lang="en-US" sz="1050" i="1" dirty="0"/>
          </a:p>
        </p:txBody>
      </p:sp>
      <p:sp>
        <p:nvSpPr>
          <p:cNvPr id="9" name="TextBox 8">
            <a:extLst>
              <a:ext uri="{FF2B5EF4-FFF2-40B4-BE49-F238E27FC236}">
                <a16:creationId xmlns:a16="http://schemas.microsoft.com/office/drawing/2014/main" id="{43D3CF2C-1744-4D2C-B3F0-3F8A3E75319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N=157</a:t>
            </a:r>
          </a:p>
        </p:txBody>
      </p:sp>
      <p:sp>
        <p:nvSpPr>
          <p:cNvPr id="11" name="TextBox 10">
            <a:extLst>
              <a:ext uri="{FF2B5EF4-FFF2-40B4-BE49-F238E27FC236}">
                <a16:creationId xmlns:a16="http://schemas.microsoft.com/office/drawing/2014/main" id="{C94FE944-424F-4F4E-BB65-F18F4B243D8B}"/>
              </a:ext>
            </a:extLst>
          </p:cNvPr>
          <p:cNvSpPr txBox="1"/>
          <p:nvPr/>
        </p:nvSpPr>
        <p:spPr>
          <a:xfrm>
            <a:off x="7315200" y="2286000"/>
            <a:ext cx="40805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29F9F4-44AA-4224-B237-A261BDFDAEAF}"/>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N=521</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N=538</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N=353</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N=335</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N=354</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N=1649</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N=1649</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This slide is intentionally left blank.</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N=1649</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N=1191</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N=1649</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N=1606</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N=1649</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N=1576</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N=1155</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N=1160</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N=1647</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N=1643</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Business support and consumer services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3884</Words>
  <Application>Microsoft Office PowerPoint</Application>
  <PresentationFormat>Widescreen</PresentationFormat>
  <Paragraphs>300</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Business support and consumer services employer firms</dc:title>
  <dc:creator/>
  <cp:lastModifiedBy/>
  <cp:revision>1</cp:revision>
  <dcterms:created xsi:type="dcterms:W3CDTF">2022-05-17T03:58:42Z</dcterms:created>
  <dcterms:modified xsi:type="dcterms:W3CDTF">2022-05-17T03:59:31Z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2022-05-17T03:59:14Z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2ba695f8-e3b3-47ed-b556-122f2e344cc1</vt:lpwstr>
  </property>
  <property fmtid="{D5CDD505-2E9C-101B-9397-08002B2CF9AE}" pid="8" name="MSIP_Label_65269c60-0483-4c57-9e8c-3779d6900235_ContentBits">
    <vt:lpwstr>0</vt:lpwstr>
  </property>
</Properties>
</file>